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12"/>
  </p:notesMasterIdLst>
  <p:sldIdLst>
    <p:sldId id="256" r:id="rId2"/>
    <p:sldId id="281" r:id="rId3"/>
    <p:sldId id="258" r:id="rId4"/>
    <p:sldId id="299" r:id="rId5"/>
    <p:sldId id="300" r:id="rId6"/>
    <p:sldId id="301" r:id="rId7"/>
    <p:sldId id="302" r:id="rId8"/>
    <p:sldId id="303" r:id="rId9"/>
    <p:sldId id="304" r:id="rId10"/>
    <p:sldId id="257" r:id="rId11"/>
    <p:sldId id="305" r:id="rId12"/>
    <p:sldId id="289" r:id="rId13"/>
    <p:sldId id="313" r:id="rId14"/>
    <p:sldId id="272" r:id="rId15"/>
    <p:sldId id="282" r:id="rId16"/>
    <p:sldId id="271" r:id="rId17"/>
    <p:sldId id="322" r:id="rId18"/>
    <p:sldId id="323" r:id="rId19"/>
    <p:sldId id="324" r:id="rId20"/>
    <p:sldId id="325" r:id="rId21"/>
    <p:sldId id="306" r:id="rId22"/>
    <p:sldId id="290" r:id="rId23"/>
    <p:sldId id="315" r:id="rId24"/>
    <p:sldId id="273" r:id="rId25"/>
    <p:sldId id="283" r:id="rId26"/>
    <p:sldId id="326" r:id="rId27"/>
    <p:sldId id="269" r:id="rId28"/>
    <p:sldId id="327" r:id="rId29"/>
    <p:sldId id="328" r:id="rId30"/>
    <p:sldId id="329" r:id="rId31"/>
    <p:sldId id="330" r:id="rId32"/>
    <p:sldId id="332" r:id="rId33"/>
    <p:sldId id="333" r:id="rId34"/>
    <p:sldId id="331" r:id="rId35"/>
    <p:sldId id="307" r:id="rId36"/>
    <p:sldId id="291" r:id="rId37"/>
    <p:sldId id="314" r:id="rId38"/>
    <p:sldId id="274" r:id="rId39"/>
    <p:sldId id="284" r:id="rId40"/>
    <p:sldId id="334" r:id="rId41"/>
    <p:sldId id="335" r:id="rId42"/>
    <p:sldId id="336" r:id="rId43"/>
    <p:sldId id="337" r:id="rId44"/>
    <p:sldId id="338" r:id="rId45"/>
    <p:sldId id="308" r:id="rId46"/>
    <p:sldId id="292" r:id="rId47"/>
    <p:sldId id="317" r:id="rId48"/>
    <p:sldId id="275" r:id="rId49"/>
    <p:sldId id="285" r:id="rId50"/>
    <p:sldId id="339" r:id="rId51"/>
    <p:sldId id="345" r:id="rId52"/>
    <p:sldId id="346" r:id="rId53"/>
    <p:sldId id="347" r:id="rId54"/>
    <p:sldId id="349" r:id="rId55"/>
    <p:sldId id="350" r:id="rId56"/>
    <p:sldId id="351" r:id="rId57"/>
    <p:sldId id="344" r:id="rId58"/>
    <p:sldId id="343" r:id="rId59"/>
    <p:sldId id="342" r:id="rId60"/>
    <p:sldId id="341" r:id="rId61"/>
    <p:sldId id="340" r:id="rId62"/>
    <p:sldId id="309" r:id="rId63"/>
    <p:sldId id="293" r:id="rId64"/>
    <p:sldId id="316" r:id="rId65"/>
    <p:sldId id="276" r:id="rId66"/>
    <p:sldId id="286" r:id="rId67"/>
    <p:sldId id="357" r:id="rId68"/>
    <p:sldId id="352" r:id="rId69"/>
    <p:sldId id="353" r:id="rId70"/>
    <p:sldId id="359" r:id="rId71"/>
    <p:sldId id="354" r:id="rId72"/>
    <p:sldId id="355" r:id="rId73"/>
    <p:sldId id="358" r:id="rId74"/>
    <p:sldId id="298" r:id="rId75"/>
    <p:sldId id="321" r:id="rId76"/>
    <p:sldId id="277" r:id="rId77"/>
    <p:sldId id="287" r:id="rId78"/>
    <p:sldId id="374" r:id="rId79"/>
    <p:sldId id="375" r:id="rId80"/>
    <p:sldId id="376" r:id="rId81"/>
    <p:sldId id="377" r:id="rId82"/>
    <p:sldId id="378" r:id="rId83"/>
    <p:sldId id="379" r:id="rId84"/>
    <p:sldId id="311" r:id="rId85"/>
    <p:sldId id="294" r:id="rId86"/>
    <p:sldId id="320" r:id="rId87"/>
    <p:sldId id="278" r:id="rId88"/>
    <p:sldId id="288" r:id="rId89"/>
    <p:sldId id="381" r:id="rId90"/>
    <p:sldId id="382" r:id="rId91"/>
    <p:sldId id="380" r:id="rId92"/>
    <p:sldId id="383" r:id="rId93"/>
    <p:sldId id="312" r:id="rId94"/>
    <p:sldId id="295" r:id="rId95"/>
    <p:sldId id="319" r:id="rId96"/>
    <p:sldId id="279" r:id="rId97"/>
    <p:sldId id="373" r:id="rId98"/>
    <p:sldId id="372" r:id="rId99"/>
    <p:sldId id="267" r:id="rId100"/>
    <p:sldId id="296" r:id="rId101"/>
    <p:sldId id="318" r:id="rId102"/>
    <p:sldId id="280" r:id="rId103"/>
    <p:sldId id="270" r:id="rId104"/>
    <p:sldId id="366" r:id="rId105"/>
    <p:sldId id="367" r:id="rId106"/>
    <p:sldId id="368" r:id="rId107"/>
    <p:sldId id="369" r:id="rId108"/>
    <p:sldId id="370" r:id="rId109"/>
    <p:sldId id="371" r:id="rId110"/>
    <p:sldId id="297" r:id="rId1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97" autoAdjust="0"/>
    <p:restoredTop sz="94660"/>
  </p:normalViewPr>
  <p:slideViewPr>
    <p:cSldViewPr snapToGrid="0">
      <p:cViewPr varScale="1">
        <p:scale>
          <a:sx n="81" d="100"/>
          <a:sy n="81" d="100"/>
        </p:scale>
        <p:origin x="192" y="90"/>
      </p:cViewPr>
      <p:guideLst/>
    </p:cSldViewPr>
  </p:slideViewPr>
  <p:notesTextViewPr>
    <p:cViewPr>
      <p:scale>
        <a:sx n="1" d="1"/>
        <a:sy n="1" d="1"/>
      </p:scale>
      <p:origin x="0" y="0"/>
    </p:cViewPr>
  </p:notesTextViewPr>
  <p:sorterViewPr>
    <p:cViewPr>
      <p:scale>
        <a:sx n="100" d="100"/>
        <a:sy n="100" d="100"/>
      </p:scale>
      <p:origin x="0" y="-3774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74CB3A-C90D-4F0A-AEC3-3D877ADDBE32}" type="datetimeFigureOut">
              <a:rPr lang="en-US" smtClean="0"/>
              <a:t>7/23/2017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75BC0-3979-4B2B-9F2C-0A166BBA95ED}" type="slidenum">
              <a:rPr lang="en-US" smtClean="0"/>
              <a:t>‹#›</a:t>
            </a:fld>
            <a:endParaRPr lang="en-US"/>
          </a:p>
        </p:txBody>
      </p:sp>
    </p:spTree>
    <p:extLst>
      <p:ext uri="{BB962C8B-B14F-4D97-AF65-F5344CB8AC3E}">
        <p14:creationId xmlns:p14="http://schemas.microsoft.com/office/powerpoint/2010/main" val="692913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24426B72-DFD9-4DD8-8A74-F5D7FD2B83B9}" type="slidenum">
              <a:rPr lang="en-US"/>
              <a:t>104</a:t>
            </a:fld>
            <a:endParaRPr lang="en-US"/>
          </a:p>
        </p:txBody>
      </p:sp>
    </p:spTree>
    <p:extLst>
      <p:ext uri="{BB962C8B-B14F-4D97-AF65-F5344CB8AC3E}">
        <p14:creationId xmlns:p14="http://schemas.microsoft.com/office/powerpoint/2010/main" val="1905377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24426B72-DFD9-4DD8-8A74-F5D7FD2B83B9}" type="slidenum">
              <a:rPr lang="en-US"/>
              <a:t>105</a:t>
            </a:fld>
            <a:endParaRPr lang="en-US"/>
          </a:p>
        </p:txBody>
      </p:sp>
    </p:spTree>
    <p:extLst>
      <p:ext uri="{BB962C8B-B14F-4D97-AF65-F5344CB8AC3E}">
        <p14:creationId xmlns:p14="http://schemas.microsoft.com/office/powerpoint/2010/main" val="2632646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24426B72-DFD9-4DD8-8A74-F5D7FD2B83B9}" type="slidenum">
              <a:rPr lang="en-US"/>
              <a:t>106</a:t>
            </a:fld>
            <a:endParaRPr lang="en-US"/>
          </a:p>
        </p:txBody>
      </p:sp>
    </p:spTree>
    <p:extLst>
      <p:ext uri="{BB962C8B-B14F-4D97-AF65-F5344CB8AC3E}">
        <p14:creationId xmlns:p14="http://schemas.microsoft.com/office/powerpoint/2010/main" val="57412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24426B72-DFD9-4DD8-8A74-F5D7FD2B83B9}" type="slidenum">
              <a:rPr lang="en-US"/>
              <a:t>107</a:t>
            </a:fld>
            <a:endParaRPr lang="en-US"/>
          </a:p>
        </p:txBody>
      </p:sp>
    </p:spTree>
    <p:extLst>
      <p:ext uri="{BB962C8B-B14F-4D97-AF65-F5344CB8AC3E}">
        <p14:creationId xmlns:p14="http://schemas.microsoft.com/office/powerpoint/2010/main" val="4240242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24426B72-DFD9-4DD8-8A74-F5D7FD2B83B9}" type="slidenum">
              <a:rPr lang="en-US"/>
              <a:t>108</a:t>
            </a:fld>
            <a:endParaRPr lang="en-US"/>
          </a:p>
        </p:txBody>
      </p:sp>
    </p:spTree>
    <p:extLst>
      <p:ext uri="{BB962C8B-B14F-4D97-AF65-F5344CB8AC3E}">
        <p14:creationId xmlns:p14="http://schemas.microsoft.com/office/powerpoint/2010/main" val="1542445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24426B72-DFD9-4DD8-8A74-F5D7FD2B83B9}" type="slidenum">
              <a:rPr lang="en-US"/>
              <a:t>109</a:t>
            </a:fld>
            <a:endParaRPr lang="en-US"/>
          </a:p>
        </p:txBody>
      </p:sp>
    </p:spTree>
    <p:extLst>
      <p:ext uri="{BB962C8B-B14F-4D97-AF65-F5344CB8AC3E}">
        <p14:creationId xmlns:p14="http://schemas.microsoft.com/office/powerpoint/2010/main" val="3474138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841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816982"/>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461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75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9098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0516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5342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D24A7AC-904D-4781-85BA-7D10C17ED021}" type="datetimeFigureOut">
              <a:rPr lang="en-US" smtClean="0"/>
              <a:t>7/23/2017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3623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331444B-B92B-4E27-8C94-BB93EAF5CB18}" type="datetimeFigureOut">
              <a:rPr lang="en-US" smtClean="0"/>
              <a:t>7/23/2017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019446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54724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0982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2289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4"/>
            <a:ext cx="10058400" cy="986020"/>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097280" y="1667063"/>
            <a:ext cx="10058400" cy="4397405"/>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D6E9DEC-419B-4CC5-A080-3B06BD5A8291}" type="datetimeFigureOut">
              <a:rPr lang="en-US" smtClean="0"/>
              <a:t>7/23/2017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296422"/>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10578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s://www.merlot.org/"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8901485" cy="3566160"/>
          </a:xfrm>
        </p:spPr>
        <p:txBody>
          <a:bodyPr/>
          <a:lstStyle/>
          <a:p>
            <a:r>
              <a:rPr lang="en-US" dirty="0" smtClean="0"/>
              <a:t>The Online Environment</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1</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1418388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Explain social practices that help create an environment for learning</a:t>
            </a:r>
          </a:p>
          <a:p>
            <a:pPr marL="457200" indent="-457200">
              <a:buFont typeface="+mj-lt"/>
              <a:buAutoNum type="arabicPeriod"/>
            </a:pPr>
            <a:r>
              <a:rPr lang="en-US" dirty="0"/>
              <a:t>Describe tools used to create private and public learning spaces</a:t>
            </a:r>
          </a:p>
          <a:p>
            <a:pPr marL="457200" indent="-457200">
              <a:buFont typeface="+mj-lt"/>
              <a:buAutoNum type="arabicPeriod"/>
            </a:pPr>
            <a:r>
              <a:rPr lang="en-US" dirty="0"/>
              <a:t>Name ways to help learners feel connected to you and one another</a:t>
            </a:r>
          </a:p>
          <a:p>
            <a:pPr marL="457200" indent="-457200">
              <a:buFont typeface="+mj-lt"/>
              <a:buAutoNum type="arabicPeriod"/>
            </a:pPr>
            <a:r>
              <a:rPr lang="en-US" dirty="0"/>
              <a:t>Identify ways to foster </a:t>
            </a:r>
            <a:r>
              <a:rPr lang="en-US" dirty="0" smtClean="0"/>
              <a:t>co-ownership </a:t>
            </a:r>
            <a:r>
              <a:rPr lang="en-US" dirty="0"/>
              <a:t>of the teaching and learning process</a:t>
            </a:r>
          </a:p>
          <a:p>
            <a:pPr marL="457200" indent="-457200">
              <a:buFont typeface="+mj-lt"/>
              <a:buAutoNum type="arabicPeriod"/>
            </a:pPr>
            <a:r>
              <a:rPr lang="en-US" dirty="0"/>
              <a:t>Describe the role of authentic assessments in measuring outcomes</a:t>
            </a:r>
          </a:p>
        </p:txBody>
      </p:sp>
    </p:spTree>
    <p:extLst>
      <p:ext uri="{BB962C8B-B14F-4D97-AF65-F5344CB8AC3E}">
        <p14:creationId xmlns:p14="http://schemas.microsoft.com/office/powerpoint/2010/main" val="2705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Elements of the </a:t>
            </a:r>
            <a:r>
              <a:rPr lang="en-US" dirty="0"/>
              <a:t>O</a:t>
            </a:r>
            <a:r>
              <a:rPr lang="en-US" dirty="0" smtClean="0"/>
              <a:t>nline Environment</a:t>
            </a:r>
            <a:endParaRPr lang="en-US" dirty="0"/>
          </a:p>
        </p:txBody>
      </p:sp>
      <p:sp>
        <p:nvSpPr>
          <p:cNvPr id="4" name="TextBox 3"/>
          <p:cNvSpPr txBox="1"/>
          <p:nvPr/>
        </p:nvSpPr>
        <p:spPr>
          <a:xfrm>
            <a:off x="3554041" y="1636001"/>
            <a:ext cx="7738248" cy="3477875"/>
          </a:xfrm>
          <a:prstGeom prst="rect">
            <a:avLst/>
          </a:prstGeom>
          <a:noFill/>
        </p:spPr>
        <p:txBody>
          <a:bodyPr wrap="square" rtlCol="0">
            <a:spAutoFit/>
          </a:bodyPr>
          <a:lstStyle/>
          <a:p>
            <a:pPr marL="457200" indent="-457200">
              <a:buFont typeface="Arial" panose="020B0604020202020204" pitchFamily="34" charset="0"/>
              <a:buChar char="•"/>
            </a:pPr>
            <a:r>
              <a:rPr lang="en-US" sz="2000" b="1" dirty="0" smtClean="0"/>
              <a:t>Social </a:t>
            </a:r>
            <a:r>
              <a:rPr lang="en-US" sz="2000" b="1" dirty="0"/>
              <a:t>practices </a:t>
            </a:r>
            <a:r>
              <a:rPr lang="en-US" sz="2000" dirty="0"/>
              <a:t>help you establish your online persona and create an environment for learning.</a:t>
            </a:r>
          </a:p>
          <a:p>
            <a:pPr marL="457200" indent="-457200">
              <a:buFont typeface="Arial" panose="020B0604020202020204" pitchFamily="34" charset="0"/>
              <a:buChar char="•"/>
            </a:pPr>
            <a:r>
              <a:rPr lang="en-US" sz="2000" dirty="0"/>
              <a:t>Use </a:t>
            </a:r>
            <a:r>
              <a:rPr lang="en-US" sz="2000" b="1" dirty="0"/>
              <a:t>tools</a:t>
            </a:r>
            <a:r>
              <a:rPr lang="en-US" sz="2000" dirty="0"/>
              <a:t> to build private areas for learners to record their emerging ideas and shared spaces for learners to negotiate meaning.</a:t>
            </a:r>
          </a:p>
          <a:p>
            <a:pPr marL="457200" indent="-457200">
              <a:buFont typeface="Arial" panose="020B0604020202020204" pitchFamily="34" charset="0"/>
              <a:buChar char="•"/>
            </a:pPr>
            <a:r>
              <a:rPr lang="en-US" sz="2000" dirty="0"/>
              <a:t>Give your </a:t>
            </a:r>
            <a:r>
              <a:rPr lang="en-US" sz="2000" dirty="0" smtClean="0"/>
              <a:t>learners/</a:t>
            </a:r>
            <a:r>
              <a:rPr lang="en-US" sz="2000" b="1" dirty="0" smtClean="0"/>
              <a:t>participants</a:t>
            </a:r>
            <a:r>
              <a:rPr lang="en-US" sz="2000" dirty="0" smtClean="0"/>
              <a:t> </a:t>
            </a:r>
            <a:r>
              <a:rPr lang="en-US" sz="2000" dirty="0"/>
              <a:t>opportunities to feel connected to you and one another.</a:t>
            </a:r>
          </a:p>
          <a:p>
            <a:pPr marL="457200" indent="-457200">
              <a:buFont typeface="Arial" panose="020B0604020202020204" pitchFamily="34" charset="0"/>
              <a:buChar char="•"/>
            </a:pPr>
            <a:r>
              <a:rPr lang="en-US" sz="2000" b="1" dirty="0"/>
              <a:t>Learning communities </a:t>
            </a:r>
            <a:r>
              <a:rPr lang="en-US" sz="2000" dirty="0"/>
              <a:t>provide a powerful context for learning where the members interact with one another in a meaningful way and accept </a:t>
            </a:r>
            <a:r>
              <a:rPr lang="en-US" sz="2000" dirty="0" smtClean="0"/>
              <a:t>co-ownership </a:t>
            </a:r>
            <a:r>
              <a:rPr lang="en-US" sz="2000" dirty="0"/>
              <a:t>of the teaching and learning process.</a:t>
            </a:r>
          </a:p>
          <a:p>
            <a:pPr marL="457200" indent="-457200">
              <a:buFont typeface="Arial" panose="020B0604020202020204" pitchFamily="34" charset="0"/>
              <a:buChar char="•"/>
            </a:pPr>
            <a:r>
              <a:rPr lang="en-US" sz="2000" dirty="0"/>
              <a:t>Measure </a:t>
            </a:r>
            <a:r>
              <a:rPr lang="en-US" sz="2000" b="1" dirty="0"/>
              <a:t>outcomes</a:t>
            </a:r>
            <a:r>
              <a:rPr lang="en-US" sz="2000" dirty="0"/>
              <a:t> through authentic assessments and timely, meaningful feedback</a:t>
            </a:r>
            <a:r>
              <a:rPr lang="en-US" sz="2000" dirty="0" smtClean="0"/>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81" y="1994053"/>
            <a:ext cx="2812936" cy="2630278"/>
          </a:xfrm>
          <a:prstGeom prst="rect">
            <a:avLst/>
          </a:prstGeom>
        </p:spPr>
      </p:pic>
      <p:sp>
        <p:nvSpPr>
          <p:cNvPr id="3" name="TextBox 2"/>
          <p:cNvSpPr txBox="1"/>
          <p:nvPr/>
        </p:nvSpPr>
        <p:spPr>
          <a:xfrm>
            <a:off x="8478078" y="5794513"/>
            <a:ext cx="3081131" cy="276999"/>
          </a:xfrm>
          <a:prstGeom prst="rect">
            <a:avLst/>
          </a:prstGeom>
          <a:noFill/>
        </p:spPr>
        <p:txBody>
          <a:bodyPr wrap="square" rtlCol="0">
            <a:spAutoFit/>
          </a:bodyPr>
          <a:lstStyle/>
          <a:p>
            <a:pPr algn="r"/>
            <a:r>
              <a:rPr lang="en-US" sz="1200" dirty="0" smtClean="0"/>
              <a:t>Stein &amp; Wanstreet, 2011</a:t>
            </a:r>
            <a:endParaRPr lang="en-US" sz="1200" dirty="0"/>
          </a:p>
        </p:txBody>
      </p:sp>
    </p:spTree>
    <p:extLst>
      <p:ext uri="{BB962C8B-B14F-4D97-AF65-F5344CB8AC3E}">
        <p14:creationId xmlns:p14="http://schemas.microsoft.com/office/powerpoint/2010/main" val="1630611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Practices</a:t>
            </a:r>
            <a:endParaRPr lang="en-US" dirty="0"/>
          </a:p>
        </p:txBody>
      </p:sp>
      <p:sp>
        <p:nvSpPr>
          <p:cNvPr id="4" name="TextBox 3"/>
          <p:cNvSpPr txBox="1"/>
          <p:nvPr/>
        </p:nvSpPr>
        <p:spPr>
          <a:xfrm>
            <a:off x="3554041" y="1636001"/>
            <a:ext cx="7738248" cy="3477875"/>
          </a:xfrm>
          <a:prstGeom prst="rect">
            <a:avLst/>
          </a:prstGeom>
          <a:noFill/>
        </p:spPr>
        <p:txBody>
          <a:bodyPr wrap="square" rtlCol="0">
            <a:spAutoFit/>
          </a:bodyPr>
          <a:lstStyle/>
          <a:p>
            <a:pPr marL="457200" indent="-457200">
              <a:buFont typeface="Arial" panose="020B0604020202020204" pitchFamily="34" charset="0"/>
              <a:buChar char="•"/>
            </a:pPr>
            <a:r>
              <a:rPr lang="en-US" sz="2000" b="1" dirty="0" smtClean="0"/>
              <a:t>Social </a:t>
            </a:r>
            <a:r>
              <a:rPr lang="en-US" sz="2000" b="1" dirty="0"/>
              <a:t>practices </a:t>
            </a:r>
            <a:r>
              <a:rPr lang="en-US" sz="2000" dirty="0"/>
              <a:t>help you establish your online persona and create an environment for </a:t>
            </a:r>
            <a:r>
              <a:rPr lang="en-US" sz="2000" dirty="0" smtClean="0"/>
              <a:t>learning.</a:t>
            </a:r>
          </a:p>
          <a:p>
            <a:pPr marL="914400" lvl="1" indent="-457200">
              <a:buFont typeface="Arial" panose="020B0604020202020204" pitchFamily="34" charset="0"/>
              <a:buChar char="•"/>
            </a:pPr>
            <a:r>
              <a:rPr lang="en-US" sz="2000" dirty="0" smtClean="0"/>
              <a:t>Involves faculty skill in coaching discussion groups; providing feedback on discussion quality; offering guidance on how to express oneself through text, emoticons, and other nonverbal communication.</a:t>
            </a:r>
          </a:p>
          <a:p>
            <a:pPr marL="914400" lvl="1" indent="-457200">
              <a:buFont typeface="Arial" panose="020B0604020202020204" pitchFamily="34" charset="0"/>
              <a:buChar char="•"/>
            </a:pPr>
            <a:r>
              <a:rPr lang="en-US" sz="2000" dirty="0" smtClean="0"/>
              <a:t>What faculty say will become less important than what they do to help generate critical thought.</a:t>
            </a:r>
          </a:p>
          <a:p>
            <a:pPr marL="914400" lvl="1" indent="-457200">
              <a:buFont typeface="Arial" panose="020B0604020202020204" pitchFamily="34" charset="0"/>
              <a:buChar char="•"/>
            </a:pPr>
            <a:r>
              <a:rPr lang="en-US" sz="2000" dirty="0" smtClean="0"/>
              <a:t>How learners form study teams and what the team learned can become more important than any single individual with whom learners study.</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81" y="1994053"/>
            <a:ext cx="2812936" cy="2630278"/>
          </a:xfrm>
          <a:prstGeom prst="rect">
            <a:avLst/>
          </a:prstGeom>
        </p:spPr>
      </p:pic>
    </p:spTree>
    <p:extLst>
      <p:ext uri="{BB962C8B-B14F-4D97-AF65-F5344CB8AC3E}">
        <p14:creationId xmlns:p14="http://schemas.microsoft.com/office/powerpoint/2010/main" val="1438854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Tools</a:t>
            </a:r>
            <a:endParaRPr lang="en-US" dirty="0"/>
          </a:p>
        </p:txBody>
      </p:sp>
      <p:sp>
        <p:nvSpPr>
          <p:cNvPr id="4" name="TextBox 3"/>
          <p:cNvSpPr txBox="1"/>
          <p:nvPr/>
        </p:nvSpPr>
        <p:spPr>
          <a:xfrm>
            <a:off x="3554041" y="1636001"/>
            <a:ext cx="7738248" cy="347787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Use </a:t>
            </a:r>
            <a:r>
              <a:rPr lang="en-US" sz="2000" b="1" dirty="0"/>
              <a:t>tools</a:t>
            </a:r>
            <a:r>
              <a:rPr lang="en-US" sz="2000" dirty="0"/>
              <a:t> to build private areas for learners to record their emerging ideas and shared spaces for learners to negotiate meaning.</a:t>
            </a:r>
          </a:p>
          <a:p>
            <a:pPr marL="914400" lvl="1" indent="-457200">
              <a:buFont typeface="Arial" panose="020B0604020202020204" pitchFamily="34" charset="0"/>
              <a:buChar char="•"/>
            </a:pPr>
            <a:r>
              <a:rPr lang="en-US" sz="2000" dirty="0" smtClean="0"/>
              <a:t>The interaction of tools, learners, and the instructor shapes instruction.</a:t>
            </a:r>
          </a:p>
          <a:p>
            <a:pPr marL="457200" indent="-457200">
              <a:buFont typeface="Arial" panose="020B0604020202020204" pitchFamily="34" charset="0"/>
              <a:buChar char="•"/>
            </a:pPr>
            <a:r>
              <a:rPr lang="en-US" sz="2000" dirty="0" smtClean="0"/>
              <a:t>Tools include any device that mediates or shapes instruction.</a:t>
            </a:r>
          </a:p>
          <a:p>
            <a:pPr marL="914400" lvl="1" indent="-457200">
              <a:buFont typeface="Arial" panose="020B0604020202020204" pitchFamily="34" charset="0"/>
              <a:buChar char="•"/>
            </a:pPr>
            <a:r>
              <a:rPr lang="en-US" sz="2000" dirty="0" smtClean="0"/>
              <a:t>Examples: synchronous and asynchronous technology, books, online resources, group size, online learning theories, self-concepts</a:t>
            </a:r>
          </a:p>
          <a:p>
            <a:pPr marL="457200" indent="-457200">
              <a:buFont typeface="Arial" panose="020B0604020202020204" pitchFamily="34" charset="0"/>
              <a:buChar char="•"/>
            </a:pPr>
            <a:r>
              <a:rPr lang="en-US" sz="2000" dirty="0" smtClean="0"/>
              <a:t>In the process of changing, tools change how we teach and learn.</a:t>
            </a:r>
          </a:p>
          <a:p>
            <a:pPr marL="914400" lvl="1" indent="-457200">
              <a:buFont typeface="Arial" panose="020B0604020202020204" pitchFamily="34" charset="0"/>
              <a:buChar char="•"/>
            </a:pPr>
            <a:r>
              <a:rPr lang="en-US" sz="2000" dirty="0" smtClean="0"/>
              <a:t>Tools can extend learning environments beyond our time and space boundaries.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81" y="1994053"/>
            <a:ext cx="2812936" cy="2630278"/>
          </a:xfrm>
          <a:prstGeom prst="rect">
            <a:avLst/>
          </a:prstGeom>
        </p:spPr>
      </p:pic>
    </p:spTree>
    <p:extLst>
      <p:ext uri="{BB962C8B-B14F-4D97-AF65-F5344CB8AC3E}">
        <p14:creationId xmlns:p14="http://schemas.microsoft.com/office/powerpoint/2010/main" val="3563388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Participants</a:t>
            </a:r>
            <a:endParaRPr lang="en-US" dirty="0"/>
          </a:p>
        </p:txBody>
      </p:sp>
      <p:sp>
        <p:nvSpPr>
          <p:cNvPr id="4" name="TextBox 3"/>
          <p:cNvSpPr txBox="1"/>
          <p:nvPr/>
        </p:nvSpPr>
        <p:spPr>
          <a:xfrm>
            <a:off x="3554041" y="1636001"/>
            <a:ext cx="7738248" cy="2862322"/>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Give </a:t>
            </a:r>
            <a:r>
              <a:rPr lang="en-US" sz="2000" dirty="0"/>
              <a:t>your </a:t>
            </a:r>
            <a:r>
              <a:rPr lang="en-US" sz="2000" dirty="0" smtClean="0"/>
              <a:t>learners/</a:t>
            </a:r>
            <a:r>
              <a:rPr lang="en-US" sz="2000" b="1" dirty="0" smtClean="0"/>
              <a:t>participants</a:t>
            </a:r>
            <a:r>
              <a:rPr lang="en-US" sz="2000" dirty="0" smtClean="0"/>
              <a:t> </a:t>
            </a:r>
            <a:r>
              <a:rPr lang="en-US" sz="2000" dirty="0"/>
              <a:t>opportunities to feel connected to you and one another</a:t>
            </a:r>
            <a:r>
              <a:rPr lang="en-US" sz="2000" dirty="0" smtClean="0"/>
              <a:t>.</a:t>
            </a:r>
          </a:p>
          <a:p>
            <a:pPr marL="457200" indent="-457200">
              <a:buFont typeface="Arial" panose="020B0604020202020204" pitchFamily="34" charset="0"/>
              <a:buChar char="•"/>
            </a:pPr>
            <a:r>
              <a:rPr lang="en-US" sz="2000" dirty="0" smtClean="0"/>
              <a:t>Each participant has a role:</a:t>
            </a:r>
          </a:p>
          <a:p>
            <a:pPr marL="914400" lvl="1" indent="-457200">
              <a:buFont typeface="Arial" panose="020B0604020202020204" pitchFamily="34" charset="0"/>
              <a:buChar char="•"/>
            </a:pPr>
            <a:r>
              <a:rPr lang="en-US" sz="2000" i="1" dirty="0" smtClean="0"/>
              <a:t>Instructors</a:t>
            </a:r>
            <a:r>
              <a:rPr lang="en-US" sz="2000" dirty="0" smtClean="0"/>
              <a:t>: focus on learning process rather than on imparting content</a:t>
            </a:r>
          </a:p>
          <a:p>
            <a:pPr marL="914400" lvl="1" indent="-457200">
              <a:buFont typeface="Arial" panose="020B0604020202020204" pitchFamily="34" charset="0"/>
              <a:buChar char="•"/>
            </a:pPr>
            <a:r>
              <a:rPr lang="en-US" sz="2000" i="1" dirty="0" smtClean="0"/>
              <a:t>Learners</a:t>
            </a:r>
            <a:r>
              <a:rPr lang="en-US" sz="2000" dirty="0" smtClean="0"/>
              <a:t>: build knowledge by bringing digital content into the class</a:t>
            </a:r>
          </a:p>
          <a:p>
            <a:pPr marL="914400" lvl="1" indent="-457200">
              <a:buFont typeface="Arial" panose="020B0604020202020204" pitchFamily="34" charset="0"/>
              <a:buChar char="•"/>
            </a:pPr>
            <a:r>
              <a:rPr lang="en-US" sz="2000" i="1" dirty="0" smtClean="0"/>
              <a:t>Experts/Instructional support</a:t>
            </a:r>
            <a:r>
              <a:rPr lang="en-US" sz="2000" dirty="0" smtClean="0"/>
              <a:t>: provide immediate assistance and resources to aid learning.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81" y="1994053"/>
            <a:ext cx="2812936" cy="2630278"/>
          </a:xfrm>
          <a:prstGeom prst="rect">
            <a:avLst/>
          </a:prstGeom>
        </p:spPr>
      </p:pic>
    </p:spTree>
    <p:extLst>
      <p:ext uri="{BB962C8B-B14F-4D97-AF65-F5344CB8AC3E}">
        <p14:creationId xmlns:p14="http://schemas.microsoft.com/office/powerpoint/2010/main" val="1038959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Communities</a:t>
            </a:r>
            <a:endParaRPr lang="en-US" dirty="0"/>
          </a:p>
        </p:txBody>
      </p:sp>
      <p:sp>
        <p:nvSpPr>
          <p:cNvPr id="4" name="TextBox 3"/>
          <p:cNvSpPr txBox="1"/>
          <p:nvPr/>
        </p:nvSpPr>
        <p:spPr>
          <a:xfrm>
            <a:off x="3554041" y="1636001"/>
            <a:ext cx="7738248" cy="3170099"/>
          </a:xfrm>
          <a:prstGeom prst="rect">
            <a:avLst/>
          </a:prstGeom>
          <a:noFill/>
        </p:spPr>
        <p:txBody>
          <a:bodyPr wrap="square" rtlCol="0">
            <a:spAutoFit/>
          </a:bodyPr>
          <a:lstStyle/>
          <a:p>
            <a:pPr marL="457200" indent="-457200">
              <a:buFont typeface="Arial" panose="020B0604020202020204" pitchFamily="34" charset="0"/>
              <a:buChar char="•"/>
            </a:pPr>
            <a:r>
              <a:rPr lang="en-US" sz="2000" b="1" dirty="0" smtClean="0"/>
              <a:t>Learning </a:t>
            </a:r>
            <a:r>
              <a:rPr lang="en-US" sz="2000" b="1" dirty="0"/>
              <a:t>communities </a:t>
            </a:r>
            <a:r>
              <a:rPr lang="en-US" sz="2000" dirty="0"/>
              <a:t>provide a powerful context for learning where the members interact with one another in a meaningful way and accept </a:t>
            </a:r>
            <a:r>
              <a:rPr lang="en-US" sz="2000" dirty="0" smtClean="0"/>
              <a:t>co-ownership </a:t>
            </a:r>
            <a:r>
              <a:rPr lang="en-US" sz="2000" dirty="0"/>
              <a:t>of the teaching and learning process.</a:t>
            </a:r>
          </a:p>
          <a:p>
            <a:pPr marL="457200" indent="-457200">
              <a:buFont typeface="Arial" panose="020B0604020202020204" pitchFamily="34" charset="0"/>
              <a:buChar char="•"/>
            </a:pPr>
            <a:r>
              <a:rPr lang="en-US" sz="2000" dirty="0" smtClean="0"/>
              <a:t>Academic communities can facilitate individual and collective learning through skill acquisition:</a:t>
            </a:r>
          </a:p>
          <a:p>
            <a:pPr marL="914400" lvl="1" indent="-457200">
              <a:buFont typeface="Arial" panose="020B0604020202020204" pitchFamily="34" charset="0"/>
              <a:buChar char="•"/>
            </a:pPr>
            <a:r>
              <a:rPr lang="en-US" sz="2000" dirty="0" smtClean="0"/>
              <a:t>Ability to work in groups with people of various backgrounds</a:t>
            </a:r>
          </a:p>
          <a:p>
            <a:pPr marL="914400" lvl="1" indent="-457200">
              <a:buFont typeface="Arial" panose="020B0604020202020204" pitchFamily="34" charset="0"/>
              <a:buChar char="•"/>
            </a:pPr>
            <a:r>
              <a:rPr lang="en-US" sz="2000" dirty="0" smtClean="0"/>
              <a:t>Communicate effectively, orally and in writing</a:t>
            </a:r>
          </a:p>
          <a:p>
            <a:pPr marL="914400" lvl="1" indent="-457200">
              <a:buFont typeface="Arial" panose="020B0604020202020204" pitchFamily="34" charset="0"/>
              <a:buChar char="•"/>
            </a:pPr>
            <a:r>
              <a:rPr lang="en-US" sz="2000" dirty="0" smtClean="0"/>
              <a:t>Combine independent and interdependent work to produce meaningful outcome</a:t>
            </a:r>
          </a:p>
          <a:p>
            <a:pPr marL="914400" lvl="1" indent="-457200">
              <a:buFont typeface="Arial" panose="020B0604020202020204" pitchFamily="34" charset="0"/>
              <a:buChar char="•"/>
            </a:pPr>
            <a:r>
              <a:rPr lang="en-US" sz="2000" dirty="0" smtClean="0"/>
              <a:t>Use social networking and collaborative software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81" y="1994053"/>
            <a:ext cx="2812936" cy="2630278"/>
          </a:xfrm>
          <a:prstGeom prst="rect">
            <a:avLst/>
          </a:prstGeom>
        </p:spPr>
      </p:pic>
    </p:spTree>
    <p:extLst>
      <p:ext uri="{BB962C8B-B14F-4D97-AF65-F5344CB8AC3E}">
        <p14:creationId xmlns:p14="http://schemas.microsoft.com/office/powerpoint/2010/main" val="671950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Outcomes</a:t>
            </a:r>
            <a:endParaRPr lang="en-US" dirty="0"/>
          </a:p>
        </p:txBody>
      </p:sp>
      <p:sp>
        <p:nvSpPr>
          <p:cNvPr id="4" name="TextBox 3"/>
          <p:cNvSpPr txBox="1"/>
          <p:nvPr/>
        </p:nvSpPr>
        <p:spPr>
          <a:xfrm>
            <a:off x="3554041" y="1636001"/>
            <a:ext cx="7738248" cy="347787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Measure </a:t>
            </a:r>
            <a:r>
              <a:rPr lang="en-US" sz="2000" b="1" dirty="0"/>
              <a:t>outcomes</a:t>
            </a:r>
            <a:r>
              <a:rPr lang="en-US" sz="2000" dirty="0"/>
              <a:t> through authentic assessments and timely, meaningful feedback</a:t>
            </a:r>
            <a:r>
              <a:rPr lang="en-US" sz="2000" dirty="0" smtClean="0"/>
              <a:t>.</a:t>
            </a:r>
          </a:p>
          <a:p>
            <a:pPr marL="457200" indent="-457200">
              <a:buFont typeface="Arial" panose="020B0604020202020204" pitchFamily="34" charset="0"/>
              <a:buChar char="•"/>
            </a:pPr>
            <a:r>
              <a:rPr lang="en-US" sz="2000" dirty="0" smtClean="0"/>
              <a:t>Outcomes are the target of the learning activity.</a:t>
            </a:r>
          </a:p>
          <a:p>
            <a:pPr marL="914400" lvl="1" indent="-457200">
              <a:buFont typeface="Arial" panose="020B0604020202020204" pitchFamily="34" charset="0"/>
              <a:buChar char="•"/>
            </a:pPr>
            <a:r>
              <a:rPr lang="en-US" sz="2000" dirty="0" smtClean="0"/>
              <a:t>Problem space is where activity is directed; for example, problem of changing a traditional course into a Web-based course.</a:t>
            </a:r>
          </a:p>
          <a:p>
            <a:pPr marL="914400" lvl="1" indent="-457200">
              <a:buFont typeface="Arial" panose="020B0604020202020204" pitchFamily="34" charset="0"/>
              <a:buChar char="•"/>
            </a:pPr>
            <a:r>
              <a:rPr lang="en-US" sz="2000" dirty="0" smtClean="0"/>
              <a:t>Problem is transformed into outcomes with the help of mediating instruments, tools, and signs, such as discussion boards, chat rooms, e-mail, and other technology.</a:t>
            </a:r>
          </a:p>
          <a:p>
            <a:pPr lvl="1"/>
            <a:endParaRPr lang="en-US" sz="2000" dirty="0" smtClean="0"/>
          </a:p>
          <a:p>
            <a:pPr marL="914400" lvl="1" indent="-457200">
              <a:buFont typeface="+mj-lt"/>
              <a:buAutoNum type="alphaLcPeriod"/>
            </a:pPr>
            <a:endParaRPr lang="en-US" sz="20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81" y="1994053"/>
            <a:ext cx="2812936" cy="2630278"/>
          </a:xfrm>
          <a:prstGeom prst="rect">
            <a:avLst/>
          </a:prstGeom>
        </p:spPr>
      </p:pic>
    </p:spTree>
    <p:extLst>
      <p:ext uri="{BB962C8B-B14F-4D97-AF65-F5344CB8AC3E}">
        <p14:creationId xmlns:p14="http://schemas.microsoft.com/office/powerpoint/2010/main" val="1269656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Interaction Creates Meaningful Environment</a:t>
            </a:r>
            <a:br>
              <a:rPr lang="en-US" dirty="0" smtClean="0"/>
            </a:br>
            <a:endParaRPr lang="en-US" dirty="0"/>
          </a:p>
        </p:txBody>
      </p:sp>
      <p:sp>
        <p:nvSpPr>
          <p:cNvPr id="6" name="Content Placeholder 5"/>
          <p:cNvSpPr>
            <a:spLocks noGrp="1"/>
          </p:cNvSpPr>
          <p:nvPr>
            <p:ph sz="half" idx="2"/>
          </p:nvPr>
        </p:nvSpPr>
        <p:spPr>
          <a:xfrm>
            <a:off x="5384800" y="2109895"/>
            <a:ext cx="4937760" cy="1669625"/>
          </a:xfrm>
        </p:spPr>
        <p:txBody>
          <a:bodyPr/>
          <a:lstStyle/>
          <a:p>
            <a:r>
              <a:rPr lang="en-US" dirty="0"/>
              <a:t>The interaction among tools, participants, social practices, community, and the outcome create an environment for a meaningful online educational experience.</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621" y="1845735"/>
            <a:ext cx="2812936" cy="2630278"/>
          </a:xfrm>
          <a:prstGeom prst="rect">
            <a:avLst/>
          </a:prstGeom>
        </p:spPr>
      </p:pic>
    </p:spTree>
    <p:extLst>
      <p:ext uri="{BB962C8B-B14F-4D97-AF65-F5344CB8AC3E}">
        <p14:creationId xmlns:p14="http://schemas.microsoft.com/office/powerpoint/2010/main" val="973733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Challenges for First-Time Online Instructors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68" y="2475909"/>
            <a:ext cx="1573706" cy="2364636"/>
          </a:xfrm>
          <a:prstGeom prst="rect">
            <a:avLst/>
          </a:prstGeom>
        </p:spPr>
      </p:pic>
      <p:sp>
        <p:nvSpPr>
          <p:cNvPr id="4" name="TextBox 3"/>
          <p:cNvSpPr txBox="1"/>
          <p:nvPr/>
        </p:nvSpPr>
        <p:spPr>
          <a:xfrm>
            <a:off x="2445488" y="2286000"/>
            <a:ext cx="8527312" cy="3046988"/>
          </a:xfrm>
          <a:prstGeom prst="rect">
            <a:avLst/>
          </a:prstGeom>
          <a:noFill/>
        </p:spPr>
        <p:txBody>
          <a:bodyPr wrap="square" rtlCol="0">
            <a:spAutoFit/>
          </a:bodyPr>
          <a:lstStyle/>
          <a:p>
            <a:pPr marL="457200" indent="-457200">
              <a:buAutoNum type="arabicPeriod"/>
            </a:pPr>
            <a:r>
              <a:rPr lang="en-US" sz="3200" dirty="0" smtClean="0"/>
              <a:t>Making the transition to online teaching</a:t>
            </a:r>
          </a:p>
          <a:p>
            <a:pPr marL="457200" indent="-457200">
              <a:buAutoNum type="arabicPeriod"/>
            </a:pPr>
            <a:r>
              <a:rPr lang="en-US" sz="3200" dirty="0" smtClean="0"/>
              <a:t>Building online spaces for learning</a:t>
            </a:r>
          </a:p>
          <a:p>
            <a:pPr marL="457200" indent="-457200">
              <a:buAutoNum type="arabicPeriod"/>
            </a:pPr>
            <a:r>
              <a:rPr lang="en-US" sz="3200" dirty="0" smtClean="0"/>
              <a:t>Preparing students for online learning</a:t>
            </a:r>
          </a:p>
          <a:p>
            <a:pPr marL="457200" indent="-457200">
              <a:buAutoNum type="arabicPeriod"/>
            </a:pPr>
            <a:r>
              <a:rPr lang="en-US" sz="3200" dirty="0" smtClean="0"/>
              <a:t>Managing and facilitating the online classroom</a:t>
            </a:r>
          </a:p>
          <a:p>
            <a:pPr marL="457200" indent="-457200">
              <a:buAutoNum type="arabicPeriod"/>
            </a:pPr>
            <a:r>
              <a:rPr lang="en-US" sz="3200" dirty="0" smtClean="0"/>
              <a:t>Assessing learner outcomes in an online classroom</a:t>
            </a:r>
            <a:endParaRPr lang="en-US" sz="3200" dirty="0"/>
          </a:p>
        </p:txBody>
      </p:sp>
    </p:spTree>
    <p:extLst>
      <p:ext uri="{BB962C8B-B14F-4D97-AF65-F5344CB8AC3E}">
        <p14:creationId xmlns:p14="http://schemas.microsoft.com/office/powerpoint/2010/main" val="2563421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35466"/>
            <a:ext cx="10058400" cy="816982"/>
          </a:xfrm>
        </p:spPr>
        <p:txBody>
          <a:bodyPr>
            <a:normAutofit/>
          </a:bodyPr>
          <a:lstStyle/>
          <a:p>
            <a:r>
              <a:rPr lang="en-US" sz="4000" dirty="0" smtClean="0"/>
              <a:t>Relating Online Elements to the Five Challenges</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81925643"/>
              </p:ext>
            </p:extLst>
          </p:nvPr>
        </p:nvGraphicFramePr>
        <p:xfrm>
          <a:off x="1097280" y="1559183"/>
          <a:ext cx="10058400" cy="439420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xmlns="" val="20000"/>
                    </a:ext>
                  </a:extLst>
                </a:gridCol>
                <a:gridCol w="5029200">
                  <a:extLst>
                    <a:ext uri="{9D8B030D-6E8A-4147-A177-3AD203B41FA5}">
                      <a16:colId xmlns:a16="http://schemas.microsoft.com/office/drawing/2014/main" xmlns="" val="20001"/>
                    </a:ext>
                  </a:extLst>
                </a:gridCol>
              </a:tblGrid>
              <a:tr h="370840">
                <a:tc>
                  <a:txBody>
                    <a:bodyPr/>
                    <a:lstStyle/>
                    <a:p>
                      <a:r>
                        <a:rPr lang="en-US" dirty="0" smtClean="0"/>
                        <a:t>CHALLENGE</a:t>
                      </a:r>
                      <a:endParaRPr lang="en-US" dirty="0"/>
                    </a:p>
                  </a:txBody>
                  <a:tcPr/>
                </a:tc>
                <a:tc>
                  <a:txBody>
                    <a:bodyPr/>
                    <a:lstStyle/>
                    <a:p>
                      <a:r>
                        <a:rPr lang="en-US" dirty="0" smtClean="0"/>
                        <a:t>STRATEGY</a:t>
                      </a:r>
                      <a:endParaRPr lang="en-US" dirty="0"/>
                    </a:p>
                  </a:txBody>
                  <a:tcPr/>
                </a:tc>
                <a:extLst>
                  <a:ext uri="{0D108BD9-81ED-4DB2-BD59-A6C34878D82A}">
                    <a16:rowId xmlns:a16="http://schemas.microsoft.com/office/drawing/2014/main" xmlns="" val="10000"/>
                  </a:ext>
                </a:extLst>
              </a:tr>
              <a:tr h="370840">
                <a:tc>
                  <a:txBody>
                    <a:bodyPr/>
                    <a:lstStyle/>
                    <a:p>
                      <a:r>
                        <a:rPr lang="en-US" dirty="0" smtClean="0"/>
                        <a:t>1. Making the transition to online teaching</a:t>
                      </a:r>
                      <a:endParaRPr lang="en-US" dirty="0"/>
                    </a:p>
                  </a:txBody>
                  <a:tcPr/>
                </a:tc>
                <a:tc>
                  <a:txBody>
                    <a:bodyPr/>
                    <a:lstStyle/>
                    <a:p>
                      <a:r>
                        <a:rPr lang="en-US" dirty="0" smtClean="0"/>
                        <a:t>Social practices help you establish your online persona and create an environment for learning. </a:t>
                      </a:r>
                      <a:endParaRPr lang="en-US" dirty="0"/>
                    </a:p>
                  </a:txBody>
                  <a:tcPr/>
                </a:tc>
                <a:extLst>
                  <a:ext uri="{0D108BD9-81ED-4DB2-BD59-A6C34878D82A}">
                    <a16:rowId xmlns:a16="http://schemas.microsoft.com/office/drawing/2014/main" xmlns="" val="10001"/>
                  </a:ext>
                </a:extLst>
              </a:tr>
              <a:tr h="370840">
                <a:tc>
                  <a:txBody>
                    <a:bodyPr/>
                    <a:lstStyle/>
                    <a:p>
                      <a:r>
                        <a:rPr lang="en-US" dirty="0" smtClean="0"/>
                        <a:t>2. Building online spaces for learning</a:t>
                      </a:r>
                      <a:endParaRPr lang="en-US" dirty="0"/>
                    </a:p>
                  </a:txBody>
                  <a:tcPr/>
                </a:tc>
                <a:tc>
                  <a:txBody>
                    <a:bodyPr/>
                    <a:lstStyle/>
                    <a:p>
                      <a:r>
                        <a:rPr lang="en-US" dirty="0" smtClean="0"/>
                        <a:t>Use tools to build private areas for learners to record their emerging ideas and shared spaces for learners to negotiate meaning.</a:t>
                      </a:r>
                    </a:p>
                  </a:txBody>
                  <a:tcPr/>
                </a:tc>
                <a:extLst>
                  <a:ext uri="{0D108BD9-81ED-4DB2-BD59-A6C34878D82A}">
                    <a16:rowId xmlns:a16="http://schemas.microsoft.com/office/drawing/2014/main" xmlns="" val="10002"/>
                  </a:ext>
                </a:extLst>
              </a:tr>
              <a:tr h="370840">
                <a:tc>
                  <a:txBody>
                    <a:bodyPr/>
                    <a:lstStyle/>
                    <a:p>
                      <a:r>
                        <a:rPr lang="en-US" dirty="0" smtClean="0"/>
                        <a:t>3. Preparing students for online learning</a:t>
                      </a:r>
                      <a:endParaRPr lang="en-US" dirty="0"/>
                    </a:p>
                  </a:txBody>
                  <a:tcPr/>
                </a:tc>
                <a:tc>
                  <a:txBody>
                    <a:bodyPr/>
                    <a:lstStyle/>
                    <a:p>
                      <a:r>
                        <a:rPr lang="en-US" dirty="0" smtClean="0"/>
                        <a:t>Give your learners opportunities to feel connected to you and one another.</a:t>
                      </a:r>
                    </a:p>
                  </a:txBody>
                  <a:tcPr/>
                </a:tc>
                <a:extLst>
                  <a:ext uri="{0D108BD9-81ED-4DB2-BD59-A6C34878D82A}">
                    <a16:rowId xmlns:a16="http://schemas.microsoft.com/office/drawing/2014/main" xmlns="" val="10003"/>
                  </a:ext>
                </a:extLst>
              </a:tr>
              <a:tr h="370840">
                <a:tc>
                  <a:txBody>
                    <a:bodyPr/>
                    <a:lstStyle/>
                    <a:p>
                      <a:r>
                        <a:rPr lang="en-US" dirty="0" smtClean="0"/>
                        <a:t>4. Managing and facilitating the online classroom</a:t>
                      </a:r>
                      <a:endParaRPr lang="en-US" dirty="0"/>
                    </a:p>
                  </a:txBody>
                  <a:tcPr/>
                </a:tc>
                <a:tc>
                  <a:txBody>
                    <a:bodyPr/>
                    <a:lstStyle/>
                    <a:p>
                      <a:r>
                        <a:rPr lang="en-US" dirty="0" smtClean="0"/>
                        <a:t>Learning communities provide a powerful context for learning where the members interact with one another in a meaningful way and accept co-ownership of the teaching and learning process. </a:t>
                      </a:r>
                    </a:p>
                  </a:txBody>
                  <a:tcPr/>
                </a:tc>
                <a:extLst>
                  <a:ext uri="{0D108BD9-81ED-4DB2-BD59-A6C34878D82A}">
                    <a16:rowId xmlns:a16="http://schemas.microsoft.com/office/drawing/2014/main" xmlns="" val="10004"/>
                  </a:ext>
                </a:extLst>
              </a:tr>
              <a:tr h="370840">
                <a:tc>
                  <a:txBody>
                    <a:bodyPr/>
                    <a:lstStyle/>
                    <a:p>
                      <a:r>
                        <a:rPr lang="en-US" smtClean="0"/>
                        <a:t>5. Assessing </a:t>
                      </a:r>
                      <a:r>
                        <a:rPr lang="en-US" dirty="0" smtClean="0"/>
                        <a:t>learner outcomes in an online classroom </a:t>
                      </a:r>
                      <a:endParaRPr lang="en-US" dirty="0"/>
                    </a:p>
                  </a:txBody>
                  <a:tcPr/>
                </a:tc>
                <a:tc>
                  <a:txBody>
                    <a:bodyPr/>
                    <a:lstStyle/>
                    <a:p>
                      <a:r>
                        <a:rPr lang="en-US" dirty="0" smtClean="0"/>
                        <a:t>Measure outcomes through authentic assessments and timely, meaningful feedback.</a:t>
                      </a: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1957471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 References</a:t>
            </a:r>
            <a:endParaRPr lang="en-US" dirty="0"/>
          </a:p>
        </p:txBody>
      </p:sp>
      <p:sp>
        <p:nvSpPr>
          <p:cNvPr id="3" name="Content Placeholder 2"/>
          <p:cNvSpPr>
            <a:spLocks noGrp="1"/>
          </p:cNvSpPr>
          <p:nvPr>
            <p:ph idx="1"/>
          </p:nvPr>
        </p:nvSpPr>
        <p:spPr/>
        <p:txBody>
          <a:bodyPr/>
          <a:lstStyle/>
          <a:p>
            <a:pPr marL="457200" indent="-457200">
              <a:buNone/>
            </a:pPr>
            <a:r>
              <a:rPr lang="en-US" dirty="0" smtClean="0"/>
              <a:t>Stein, D. S., &amp; Wanstreet, C. E. (2017).  </a:t>
            </a:r>
            <a:r>
              <a:rPr lang="en-US" i="1" dirty="0" smtClean="0"/>
              <a:t>Jump-start your online classroom: Mastering five challenges in five days. </a:t>
            </a:r>
            <a:r>
              <a:rPr lang="en-US" dirty="0" smtClean="0"/>
              <a:t>Sterling, VA: Stylus Publishing.</a:t>
            </a:r>
          </a:p>
          <a:p>
            <a:pPr marL="457200" indent="-457200">
              <a:buNone/>
            </a:pPr>
            <a:r>
              <a:rPr lang="en-US" dirty="0" smtClean="0"/>
              <a:t>Stein</a:t>
            </a:r>
            <a:r>
              <a:rPr lang="en-US" dirty="0"/>
              <a:t>, D. S., &amp; Wanstreet, C. E. (2011). Teaching in the future: A blueprint for faculty development. In S. </a:t>
            </a:r>
            <a:r>
              <a:rPr lang="en-US" dirty="0" err="1"/>
              <a:t>D’Agustino</a:t>
            </a:r>
            <a:r>
              <a:rPr lang="en-US" dirty="0"/>
              <a:t> (Ed.), </a:t>
            </a:r>
            <a:r>
              <a:rPr lang="en-US" i="1" dirty="0"/>
              <a:t>Adaptation, resistance and access to instructional technologies: Assessing future trends in education </a:t>
            </a:r>
            <a:r>
              <a:rPr lang="en-US" dirty="0"/>
              <a:t>(pp. 445–459). Hershey, PA: IGI Global</a:t>
            </a:r>
            <a:r>
              <a:rPr lang="en-US" dirty="0" smtClean="0"/>
              <a:t>.</a:t>
            </a:r>
          </a:p>
          <a:p>
            <a:pPr marL="457200" indent="-457200">
              <a:buNone/>
            </a:pPr>
            <a:endParaRPr lang="en-US" dirty="0" smtClean="0"/>
          </a:p>
          <a:p>
            <a:endParaRPr lang="en-US" dirty="0"/>
          </a:p>
        </p:txBody>
      </p:sp>
    </p:spTree>
    <p:extLst>
      <p:ext uri="{BB962C8B-B14F-4D97-AF65-F5344CB8AC3E}">
        <p14:creationId xmlns:p14="http://schemas.microsoft.com/office/powerpoint/2010/main" val="3692704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598364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Are You Ready to Teach Online?</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2</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939947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Describe ways to overcome the physical separation of instructors </a:t>
            </a:r>
            <a:r>
              <a:rPr lang="en-US" dirty="0" smtClean="0"/>
              <a:t>and learners </a:t>
            </a:r>
            <a:r>
              <a:rPr lang="en-US" dirty="0"/>
              <a:t>online</a:t>
            </a:r>
          </a:p>
          <a:p>
            <a:pPr marL="457200" indent="-457200">
              <a:buFont typeface="+mj-lt"/>
              <a:buAutoNum type="arabicPeriod"/>
            </a:pPr>
            <a:r>
              <a:rPr lang="en-US" dirty="0"/>
              <a:t>Explore the role of online presence</a:t>
            </a:r>
          </a:p>
          <a:p>
            <a:pPr marL="457200" indent="-457200">
              <a:buFont typeface="+mj-lt"/>
              <a:buAutoNum type="arabicPeriod"/>
            </a:pPr>
            <a:r>
              <a:rPr lang="en-US" dirty="0"/>
              <a:t>Identify differences in communication processes online versus in person</a:t>
            </a:r>
          </a:p>
          <a:p>
            <a:pPr marL="457200" indent="-457200">
              <a:buFont typeface="+mj-lt"/>
              <a:buAutoNum type="arabicPeriod"/>
            </a:pPr>
            <a:r>
              <a:rPr lang="en-US" dirty="0"/>
              <a:t>Analyze your competencies as a beginning online instructor</a:t>
            </a:r>
          </a:p>
        </p:txBody>
      </p:sp>
    </p:spTree>
    <p:extLst>
      <p:ext uri="{BB962C8B-B14F-4D97-AF65-F5344CB8AC3E}">
        <p14:creationId xmlns:p14="http://schemas.microsoft.com/office/powerpoint/2010/main" val="277665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e-Teaching?</a:t>
            </a:r>
            <a:endParaRPr lang="en-US" dirty="0"/>
          </a:p>
        </p:txBody>
      </p:sp>
      <p:sp>
        <p:nvSpPr>
          <p:cNvPr id="4" name="TextBox 3"/>
          <p:cNvSpPr txBox="1"/>
          <p:nvPr/>
        </p:nvSpPr>
        <p:spPr>
          <a:xfrm>
            <a:off x="1250770" y="1664893"/>
            <a:ext cx="8527312" cy="2862322"/>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The </a:t>
            </a:r>
            <a:r>
              <a:rPr lang="en-US" sz="2000" dirty="0"/>
              <a:t>challenge in e-teaching is to overcome the physical separation of ourselves from our </a:t>
            </a:r>
            <a:r>
              <a:rPr lang="en-US" sz="2000" dirty="0" smtClean="0"/>
              <a:t>learners because the teaching act and the learning act may be separated in time and space.</a:t>
            </a:r>
          </a:p>
          <a:p>
            <a:pPr marL="457200" indent="-457200">
              <a:buFont typeface="Arial" panose="020B0604020202020204" pitchFamily="34" charset="0"/>
              <a:buChar char="•"/>
            </a:pPr>
            <a:r>
              <a:rPr lang="en-US" sz="2000" dirty="0" smtClean="0"/>
              <a:t>Teaching in virtual environment means developing relationships with:</a:t>
            </a:r>
          </a:p>
          <a:p>
            <a:pPr marL="914400" lvl="1" indent="-457200">
              <a:buFont typeface="Arial" panose="020B0604020202020204" pitchFamily="34" charset="0"/>
              <a:buChar char="•"/>
            </a:pPr>
            <a:r>
              <a:rPr lang="en-US" sz="2000" dirty="0" smtClean="0"/>
              <a:t>Learners</a:t>
            </a:r>
          </a:p>
          <a:p>
            <a:pPr marL="914400" lvl="1" indent="-457200">
              <a:buFont typeface="Arial" panose="020B0604020202020204" pitchFamily="34" charset="0"/>
              <a:buChar char="•"/>
            </a:pPr>
            <a:r>
              <a:rPr lang="en-US" sz="2000" dirty="0" smtClean="0"/>
              <a:t>Content</a:t>
            </a:r>
          </a:p>
          <a:p>
            <a:pPr marL="914400" lvl="1" indent="-457200">
              <a:buFont typeface="Arial" panose="020B0604020202020204" pitchFamily="34" charset="0"/>
              <a:buChar char="•"/>
            </a:pPr>
            <a:r>
              <a:rPr lang="en-US" sz="2000" dirty="0" smtClean="0"/>
              <a:t>Tools</a:t>
            </a:r>
          </a:p>
          <a:p>
            <a:pPr marL="914400" lvl="1" indent="-457200">
              <a:buFont typeface="Arial" panose="020B0604020202020204" pitchFamily="34" charset="0"/>
              <a:buChar char="•"/>
            </a:pPr>
            <a:r>
              <a:rPr lang="en-US" sz="2000" dirty="0" smtClean="0"/>
              <a:t>Activities</a:t>
            </a:r>
          </a:p>
          <a:p>
            <a:pPr marL="914400" lvl="1" indent="-457200">
              <a:buFont typeface="Arial" panose="020B0604020202020204" pitchFamily="34" charset="0"/>
              <a:buChar char="•"/>
            </a:pPr>
            <a:r>
              <a:rPr lang="en-US" sz="2000" dirty="0" smtClean="0"/>
              <a:t>Outcomes </a:t>
            </a:r>
            <a:endParaRPr lang="en-US" sz="2000" dirty="0"/>
          </a:p>
        </p:txBody>
      </p:sp>
    </p:spTree>
    <p:extLst>
      <p:ext uri="{BB962C8B-B14F-4D97-AF65-F5344CB8AC3E}">
        <p14:creationId xmlns:p14="http://schemas.microsoft.com/office/powerpoint/2010/main" val="2973367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a:t>
            </a:r>
            <a:r>
              <a:rPr lang="en-US" dirty="0" smtClean="0"/>
              <a:t>s e-Teaching Really Different?</a:t>
            </a:r>
            <a:endParaRPr lang="en-US" dirty="0"/>
          </a:p>
        </p:txBody>
      </p:sp>
      <p:sp>
        <p:nvSpPr>
          <p:cNvPr id="4" name="TextBox 3"/>
          <p:cNvSpPr txBox="1"/>
          <p:nvPr/>
        </p:nvSpPr>
        <p:spPr>
          <a:xfrm>
            <a:off x="1250770" y="1664893"/>
            <a:ext cx="8527312" cy="4093428"/>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E-teaching requires instructors to be aware of practice and how tools may change how we teach and learn.</a:t>
            </a:r>
          </a:p>
          <a:p>
            <a:pPr marL="457200" indent="-457200">
              <a:buFont typeface="Arial" panose="020B0604020202020204" pitchFamily="34" charset="0"/>
              <a:buChar char="•"/>
            </a:pPr>
            <a:r>
              <a:rPr lang="en-US" sz="2000" dirty="0" smtClean="0"/>
              <a:t>How we act in the virtual classroom space is different from face-to-face teaching:</a:t>
            </a:r>
          </a:p>
          <a:p>
            <a:pPr marL="914400" lvl="1" indent="-457200">
              <a:buFont typeface="Arial" panose="020B0604020202020204" pitchFamily="34" charset="0"/>
              <a:buChar char="•"/>
            </a:pPr>
            <a:r>
              <a:rPr lang="en-US" sz="2000" dirty="0" smtClean="0"/>
              <a:t>Class meets all week long; instructor presence goes beyond a single class meeting.</a:t>
            </a:r>
          </a:p>
          <a:p>
            <a:pPr marL="914400" lvl="1" indent="-457200">
              <a:buFont typeface="Arial" panose="020B0604020202020204" pitchFamily="34" charset="0"/>
              <a:buChar char="•"/>
            </a:pPr>
            <a:r>
              <a:rPr lang="en-US" sz="2000" dirty="0" smtClean="0"/>
              <a:t>Instructors come to know their learners through their work products; listen to words and see thoughts emerge from dialogue.</a:t>
            </a:r>
          </a:p>
          <a:p>
            <a:pPr marL="914400" lvl="1" indent="-457200">
              <a:buFont typeface="Arial" panose="020B0604020202020204" pitchFamily="34" charset="0"/>
              <a:buChar char="•"/>
            </a:pPr>
            <a:r>
              <a:rPr lang="en-US" sz="2000" dirty="0" smtClean="0"/>
              <a:t>Instructor is not the sole source of content.</a:t>
            </a:r>
          </a:p>
          <a:p>
            <a:pPr marL="914400" lvl="1" indent="-457200">
              <a:buFont typeface="Arial" panose="020B0604020202020204" pitchFamily="34" charset="0"/>
              <a:buChar char="•"/>
            </a:pPr>
            <a:r>
              <a:rPr lang="en-US" sz="2000" dirty="0" smtClean="0"/>
              <a:t>Virtual classroom is inclusive, diverse, and welcoming of nontraditional learners.</a:t>
            </a:r>
          </a:p>
          <a:p>
            <a:pPr marL="914400" lvl="1" indent="-457200">
              <a:buFont typeface="Arial" panose="020B0604020202020204" pitchFamily="34" charset="0"/>
              <a:buChar char="•"/>
            </a:pPr>
            <a:r>
              <a:rPr lang="en-US" sz="2000" dirty="0" smtClean="0"/>
              <a:t>Time zones factor into online synchronous meetings.</a:t>
            </a:r>
          </a:p>
          <a:p>
            <a:pPr marL="914400" lvl="1" indent="-457200">
              <a:buFont typeface="Arial" panose="020B0604020202020204" pitchFamily="34" charset="0"/>
              <a:buChar char="•"/>
            </a:pPr>
            <a:r>
              <a:rPr lang="en-US" sz="2000" dirty="0" smtClean="0"/>
              <a:t>Communication can be easily misunderstood. </a:t>
            </a:r>
            <a:endParaRPr lang="en-US" sz="2000" dirty="0"/>
          </a:p>
        </p:txBody>
      </p:sp>
    </p:spTree>
    <p:extLst>
      <p:ext uri="{BB962C8B-B14F-4D97-AF65-F5344CB8AC3E}">
        <p14:creationId xmlns:p14="http://schemas.microsoft.com/office/powerpoint/2010/main" val="3887675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Online Instructor Competencies</a:t>
            </a:r>
            <a:endParaRPr lang="en-US" dirty="0"/>
          </a:p>
        </p:txBody>
      </p:sp>
      <p:sp>
        <p:nvSpPr>
          <p:cNvPr id="4" name="TextBox 3"/>
          <p:cNvSpPr txBox="1"/>
          <p:nvPr/>
        </p:nvSpPr>
        <p:spPr>
          <a:xfrm>
            <a:off x="1250770" y="1664893"/>
            <a:ext cx="8527312" cy="3170099"/>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Competent online instructors deeply understand the practices involved in teaching online and apply skills and knowledge in various electronic teaching situations.</a:t>
            </a:r>
          </a:p>
          <a:p>
            <a:pPr marL="457200" indent="-457200">
              <a:buFont typeface="Arial" panose="020B0604020202020204" pitchFamily="34" charset="0"/>
              <a:buChar char="•"/>
            </a:pPr>
            <a:r>
              <a:rPr lang="en-US" sz="2000" dirty="0" smtClean="0"/>
              <a:t>Areas of online instructor performance:</a:t>
            </a:r>
          </a:p>
          <a:p>
            <a:pPr marL="914400" lvl="1" indent="-457200">
              <a:buFont typeface="Arial" panose="020B0604020202020204" pitchFamily="34" charset="0"/>
              <a:buChar char="•"/>
            </a:pPr>
            <a:r>
              <a:rPr lang="en-US" sz="2000" dirty="0" smtClean="0"/>
              <a:t>Interaction</a:t>
            </a:r>
          </a:p>
          <a:p>
            <a:pPr marL="914400" lvl="1" indent="-457200">
              <a:buFont typeface="Arial" panose="020B0604020202020204" pitchFamily="34" charset="0"/>
              <a:buChar char="•"/>
            </a:pPr>
            <a:r>
              <a:rPr lang="en-US" sz="2000" dirty="0" smtClean="0"/>
              <a:t>Course management</a:t>
            </a:r>
          </a:p>
          <a:p>
            <a:pPr marL="914400" lvl="1" indent="-457200">
              <a:buFont typeface="Arial" panose="020B0604020202020204" pitchFamily="34" charset="0"/>
              <a:buChar char="•"/>
            </a:pPr>
            <a:r>
              <a:rPr lang="en-US" sz="2000" dirty="0" smtClean="0"/>
              <a:t>Course organization</a:t>
            </a:r>
          </a:p>
          <a:p>
            <a:pPr marL="914400" lvl="1" indent="-457200">
              <a:buFont typeface="Arial" panose="020B0604020202020204" pitchFamily="34" charset="0"/>
              <a:buChar char="•"/>
            </a:pPr>
            <a:r>
              <a:rPr lang="en-US" sz="2000" dirty="0" smtClean="0"/>
              <a:t>Use of technology</a:t>
            </a:r>
          </a:p>
          <a:p>
            <a:pPr marL="914400" lvl="1" indent="-457200">
              <a:buFont typeface="Arial" panose="020B0604020202020204" pitchFamily="34" charset="0"/>
              <a:buChar char="•"/>
            </a:pPr>
            <a:r>
              <a:rPr lang="en-US" sz="2000" dirty="0" smtClean="0"/>
              <a:t>Content knowledge</a:t>
            </a:r>
          </a:p>
          <a:p>
            <a:pPr marL="914400" lvl="1" indent="-457200">
              <a:buFont typeface="Arial" panose="020B0604020202020204" pitchFamily="34" charset="0"/>
              <a:buChar char="•"/>
            </a:pPr>
            <a:r>
              <a:rPr lang="en-US" sz="2000" dirty="0" smtClean="0"/>
              <a:t>Teamwork skills </a:t>
            </a:r>
            <a:endParaRPr lang="en-US" sz="2000" dirty="0"/>
          </a:p>
        </p:txBody>
      </p:sp>
      <p:sp>
        <p:nvSpPr>
          <p:cNvPr id="3" name="TextBox 2"/>
          <p:cNvSpPr txBox="1"/>
          <p:nvPr/>
        </p:nvSpPr>
        <p:spPr>
          <a:xfrm>
            <a:off x="7548880" y="5080000"/>
            <a:ext cx="3048000" cy="276999"/>
          </a:xfrm>
          <a:prstGeom prst="rect">
            <a:avLst/>
          </a:prstGeom>
          <a:noFill/>
        </p:spPr>
        <p:txBody>
          <a:bodyPr wrap="square" rtlCol="0">
            <a:spAutoFit/>
          </a:bodyPr>
          <a:lstStyle/>
          <a:p>
            <a:pPr algn="r"/>
            <a:r>
              <a:rPr lang="en-US" sz="1200" dirty="0" smtClean="0"/>
              <a:t>Lee &amp; </a:t>
            </a:r>
            <a:r>
              <a:rPr lang="en-US" sz="1200" dirty="0" err="1" smtClean="0"/>
              <a:t>Hirumi</a:t>
            </a:r>
            <a:r>
              <a:rPr lang="en-US" sz="1200" dirty="0" smtClean="0"/>
              <a:t> (2004)</a:t>
            </a:r>
            <a:endParaRPr lang="en-US" sz="1200" dirty="0"/>
          </a:p>
        </p:txBody>
      </p:sp>
    </p:spTree>
    <p:extLst>
      <p:ext uri="{BB962C8B-B14F-4D97-AF65-F5344CB8AC3E}">
        <p14:creationId xmlns:p14="http://schemas.microsoft.com/office/powerpoint/2010/main" val="96642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Relating Challenges to Competencies</a:t>
            </a:r>
            <a:br>
              <a:rPr lang="en-US" dirty="0" smtClean="0"/>
            </a:br>
            <a:endParaRPr lang="en-US" dirty="0"/>
          </a:p>
        </p:txBody>
      </p:sp>
      <p:sp>
        <p:nvSpPr>
          <p:cNvPr id="3" name="Text Placeholder 2"/>
          <p:cNvSpPr>
            <a:spLocks noGrp="1"/>
          </p:cNvSpPr>
          <p:nvPr>
            <p:ph type="body" idx="1"/>
          </p:nvPr>
        </p:nvSpPr>
        <p:spPr>
          <a:xfrm>
            <a:off x="782320" y="1846052"/>
            <a:ext cx="4937760" cy="736282"/>
          </a:xfrm>
        </p:spPr>
        <p:txBody>
          <a:bodyPr/>
          <a:lstStyle/>
          <a:p>
            <a:r>
              <a:rPr lang="en-US" dirty="0" smtClean="0"/>
              <a:t>challenge</a:t>
            </a:r>
            <a:endParaRPr lang="en-US" dirty="0"/>
          </a:p>
        </p:txBody>
      </p:sp>
      <p:sp>
        <p:nvSpPr>
          <p:cNvPr id="4" name="Content Placeholder 3"/>
          <p:cNvSpPr>
            <a:spLocks noGrp="1"/>
          </p:cNvSpPr>
          <p:nvPr>
            <p:ph sz="half" idx="2"/>
          </p:nvPr>
        </p:nvSpPr>
        <p:spPr>
          <a:xfrm>
            <a:off x="812800" y="2582334"/>
            <a:ext cx="5344160" cy="3378200"/>
          </a:xfrm>
        </p:spPr>
        <p:txBody>
          <a:bodyPr/>
          <a:lstStyle/>
          <a:p>
            <a:pPr marL="457200" indent="-457200">
              <a:buFont typeface="+mj-lt"/>
              <a:buAutoNum type="arabicPeriod"/>
            </a:pPr>
            <a:r>
              <a:rPr lang="en-US" dirty="0" smtClean="0"/>
              <a:t>Making the transition to online learning</a:t>
            </a:r>
          </a:p>
          <a:p>
            <a:pPr marL="457200" indent="-457200">
              <a:buFont typeface="+mj-lt"/>
              <a:buAutoNum type="arabicPeriod"/>
            </a:pPr>
            <a:r>
              <a:rPr lang="en-US" dirty="0" smtClean="0"/>
              <a:t>Building online spaces for learning</a:t>
            </a:r>
          </a:p>
          <a:p>
            <a:pPr marL="457200" indent="-457200">
              <a:buFont typeface="+mj-lt"/>
              <a:buAutoNum type="arabicPeriod"/>
            </a:pPr>
            <a:r>
              <a:rPr lang="en-US" dirty="0" smtClean="0"/>
              <a:t>Preparing students for online learning</a:t>
            </a:r>
          </a:p>
          <a:p>
            <a:pPr marL="457200" indent="-457200">
              <a:buFont typeface="+mj-lt"/>
              <a:buAutoNum type="arabicPeriod"/>
            </a:pPr>
            <a:r>
              <a:rPr lang="en-US" dirty="0" smtClean="0"/>
              <a:t>Managing and facilitating the online classroom</a:t>
            </a:r>
          </a:p>
          <a:p>
            <a:pPr marL="457200" indent="-457200">
              <a:buFont typeface="+mj-lt"/>
              <a:buAutoNum type="arabicPeriod"/>
            </a:pPr>
            <a:r>
              <a:rPr lang="en-US" dirty="0" smtClean="0"/>
              <a:t>Assessing learner outcomes</a:t>
            </a:r>
            <a:endParaRPr lang="en-US" dirty="0"/>
          </a:p>
        </p:txBody>
      </p:sp>
      <p:sp>
        <p:nvSpPr>
          <p:cNvPr id="5" name="Text Placeholder 4"/>
          <p:cNvSpPr>
            <a:spLocks noGrp="1"/>
          </p:cNvSpPr>
          <p:nvPr>
            <p:ph type="body" sz="quarter" idx="3"/>
          </p:nvPr>
        </p:nvSpPr>
        <p:spPr>
          <a:xfrm>
            <a:off x="6370320" y="1744452"/>
            <a:ext cx="4937760" cy="736282"/>
          </a:xfrm>
        </p:spPr>
        <p:txBody>
          <a:bodyPr/>
          <a:lstStyle/>
          <a:p>
            <a:r>
              <a:rPr lang="en-US" dirty="0" smtClean="0"/>
              <a:t>Lee &amp; </a:t>
            </a:r>
            <a:r>
              <a:rPr lang="en-US" dirty="0" err="1" smtClean="0"/>
              <a:t>Hirumi</a:t>
            </a:r>
            <a:r>
              <a:rPr lang="en-US" dirty="0" smtClean="0"/>
              <a:t> (2004) Performance areas</a:t>
            </a:r>
            <a:endParaRPr lang="en-US" dirty="0"/>
          </a:p>
        </p:txBody>
      </p:sp>
      <p:sp>
        <p:nvSpPr>
          <p:cNvPr id="6" name="Content Placeholder 5"/>
          <p:cNvSpPr>
            <a:spLocks noGrp="1"/>
          </p:cNvSpPr>
          <p:nvPr>
            <p:ph sz="quarter" idx="4"/>
          </p:nvPr>
        </p:nvSpPr>
        <p:spPr>
          <a:xfrm>
            <a:off x="6370320" y="2589426"/>
            <a:ext cx="4937760" cy="3378200"/>
          </a:xfrm>
        </p:spPr>
        <p:txBody>
          <a:bodyPr/>
          <a:lstStyle/>
          <a:p>
            <a:pPr marL="457200" indent="-457200">
              <a:buFont typeface="+mj-lt"/>
              <a:buAutoNum type="arabicPeriod"/>
            </a:pPr>
            <a:r>
              <a:rPr lang="en-US" dirty="0" smtClean="0"/>
              <a:t>Course organization</a:t>
            </a:r>
          </a:p>
          <a:p>
            <a:pPr marL="457200" indent="-457200">
              <a:buFont typeface="+mj-lt"/>
              <a:buAutoNum type="arabicPeriod"/>
            </a:pPr>
            <a:r>
              <a:rPr lang="en-US" dirty="0" smtClean="0"/>
              <a:t>Technology and teamwork</a:t>
            </a:r>
          </a:p>
          <a:p>
            <a:pPr marL="457200" indent="-457200">
              <a:buFont typeface="+mj-lt"/>
              <a:buAutoNum type="arabicPeriod"/>
            </a:pPr>
            <a:r>
              <a:rPr lang="en-US" dirty="0" smtClean="0"/>
              <a:t>Interaction </a:t>
            </a:r>
          </a:p>
          <a:p>
            <a:pPr marL="457200" indent="-457200">
              <a:buFont typeface="+mj-lt"/>
              <a:buAutoNum type="arabicPeriod"/>
            </a:pPr>
            <a:r>
              <a:rPr lang="en-US" dirty="0" smtClean="0"/>
              <a:t>Course management</a:t>
            </a:r>
          </a:p>
          <a:p>
            <a:pPr marL="457200" indent="-457200">
              <a:buFont typeface="+mj-lt"/>
              <a:buAutoNum type="arabicPeriod"/>
            </a:pPr>
            <a:r>
              <a:rPr lang="en-US" dirty="0" smtClean="0"/>
              <a:t>Content knowledge</a:t>
            </a:r>
            <a:endParaRPr lang="en-US" dirty="0"/>
          </a:p>
        </p:txBody>
      </p:sp>
    </p:spTree>
    <p:extLst>
      <p:ext uri="{BB962C8B-B14F-4D97-AF65-F5344CB8AC3E}">
        <p14:creationId xmlns:p14="http://schemas.microsoft.com/office/powerpoint/2010/main" val="966802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Good Instructional Practice</a:t>
            </a:r>
            <a:endParaRPr lang="en-US" dirty="0"/>
          </a:p>
        </p:txBody>
      </p:sp>
      <p:sp>
        <p:nvSpPr>
          <p:cNvPr id="4" name="TextBox 3"/>
          <p:cNvSpPr txBox="1"/>
          <p:nvPr/>
        </p:nvSpPr>
        <p:spPr>
          <a:xfrm>
            <a:off x="1250770" y="1664893"/>
            <a:ext cx="8527312" cy="1938992"/>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Many online instructor competencies are good practice in face-to-face classrooms.</a:t>
            </a:r>
          </a:p>
          <a:p>
            <a:pPr marL="457200" indent="-457200">
              <a:buFont typeface="Arial" panose="020B0604020202020204" pitchFamily="34" charset="0"/>
              <a:buChar char="•"/>
            </a:pPr>
            <a:r>
              <a:rPr lang="en-US" sz="2000" dirty="0" smtClean="0"/>
              <a:t>Good instructional practices do not vary according to the site of instruction; however, how instructors adapt and modify practice is influenced by the instructional environment.</a:t>
            </a:r>
          </a:p>
          <a:p>
            <a:pPr marL="457200" indent="-457200">
              <a:buFont typeface="Arial" panose="020B0604020202020204" pitchFamily="34" charset="0"/>
              <a:buChar char="•"/>
            </a:pPr>
            <a:r>
              <a:rPr lang="en-US" sz="2000" dirty="0" smtClean="0"/>
              <a:t>Learners know us only through the way we use online spaces.</a:t>
            </a:r>
            <a:endParaRPr lang="en-US" sz="2000" dirty="0"/>
          </a:p>
        </p:txBody>
      </p:sp>
    </p:spTree>
    <p:extLst>
      <p:ext uri="{BB962C8B-B14F-4D97-AF65-F5344CB8AC3E}">
        <p14:creationId xmlns:p14="http://schemas.microsoft.com/office/powerpoint/2010/main" val="3510567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Are You Ready to Teach Online?</a:t>
            </a:r>
            <a:endParaRPr lang="en-US" dirty="0"/>
          </a:p>
        </p:txBody>
      </p:sp>
      <p:sp>
        <p:nvSpPr>
          <p:cNvPr id="4" name="TextBox 3"/>
          <p:cNvSpPr txBox="1"/>
          <p:nvPr/>
        </p:nvSpPr>
        <p:spPr>
          <a:xfrm>
            <a:off x="2368370" y="1746173"/>
            <a:ext cx="8527312" cy="3170099"/>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The challenge in e-teaching is to overcome the physical separation of ourselves from our students.</a:t>
            </a:r>
          </a:p>
          <a:p>
            <a:pPr marL="457200" indent="-457200">
              <a:buAutoNum type="arabicPeriod"/>
            </a:pPr>
            <a:r>
              <a:rPr lang="en-US" sz="2000" dirty="0"/>
              <a:t>Online classes meet all week long; your presence goes beyond a single class meeting.</a:t>
            </a:r>
          </a:p>
          <a:p>
            <a:pPr marL="457200" indent="-457200">
              <a:buAutoNum type="arabicPeriod"/>
            </a:pPr>
            <a:r>
              <a:rPr lang="en-US" sz="2000" dirty="0"/>
              <a:t>Communication processes are more sensitive online and can be easily misunderstood. </a:t>
            </a:r>
          </a:p>
          <a:p>
            <a:pPr marL="457200" indent="-457200">
              <a:buAutoNum type="arabicPeriod"/>
            </a:pPr>
            <a:r>
              <a:rPr lang="en-US" sz="2000" dirty="0"/>
              <a:t>Show your presence through e-mail, discussion posts, and feedback.</a:t>
            </a:r>
          </a:p>
          <a:p>
            <a:pPr marL="457200" indent="-457200">
              <a:buAutoNum type="arabicPeriod"/>
            </a:pPr>
            <a:r>
              <a:rPr lang="en-US" sz="2000" dirty="0"/>
              <a:t>Competencies for good online instruction are also good practices for face-to-face instruction.</a:t>
            </a:r>
            <a:endParaRPr lang="en-US" sz="2000" dirty="0" smtClean="0"/>
          </a:p>
        </p:txBody>
      </p:sp>
      <p:sp>
        <p:nvSpPr>
          <p:cNvPr id="5" name="Freeform 4"/>
          <p:cNvSpPr/>
          <p:nvPr/>
        </p:nvSpPr>
        <p:spPr>
          <a:xfrm>
            <a:off x="279718" y="17925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smtClean="0">
                <a:effectLst>
                  <a:outerShdw blurRad="38100" dist="38100" dir="2700000" algn="tl">
                    <a:srgbClr val="000000">
                      <a:alpha val="43137"/>
                    </a:srgbClr>
                  </a:outerShdw>
                </a:effectLst>
              </a:rPr>
              <a:t>1</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7671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2 References</a:t>
            </a:r>
            <a:endParaRPr lang="en-US" dirty="0"/>
          </a:p>
        </p:txBody>
      </p:sp>
      <p:sp>
        <p:nvSpPr>
          <p:cNvPr id="3" name="Content Placeholder 2"/>
          <p:cNvSpPr>
            <a:spLocks noGrp="1"/>
          </p:cNvSpPr>
          <p:nvPr>
            <p:ph idx="1"/>
          </p:nvPr>
        </p:nvSpPr>
        <p:spPr/>
        <p:txBody>
          <a:bodyPr/>
          <a:lstStyle/>
          <a:p>
            <a:pPr marL="457200" indent="-457200">
              <a:buNone/>
            </a:pPr>
            <a:r>
              <a:rPr lang="en-US" dirty="0"/>
              <a:t>Lee, J- L., &amp; </a:t>
            </a:r>
            <a:r>
              <a:rPr lang="en-US" dirty="0" err="1"/>
              <a:t>Hirumi</a:t>
            </a:r>
            <a:r>
              <a:rPr lang="en-US" dirty="0"/>
              <a:t>, A. (2004). </a:t>
            </a:r>
            <a:r>
              <a:rPr lang="en-US" i="1" dirty="0"/>
              <a:t>Analysis of essential skills and knowledge for teaching online. </a:t>
            </a:r>
            <a:r>
              <a:rPr lang="en-US" dirty="0"/>
              <a:t>Retrieved from ERIC database. (ED485021</a:t>
            </a:r>
            <a:r>
              <a:rPr lang="en-US" dirty="0" smtClean="0"/>
              <a:t>)</a:t>
            </a:r>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1050186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2272253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8643068" cy="3566160"/>
          </a:xfrm>
        </p:spPr>
        <p:txBody>
          <a:bodyPr/>
          <a:lstStyle/>
          <a:p>
            <a:r>
              <a:rPr lang="en-US" dirty="0" smtClean="0"/>
              <a:t>Addressing Concerns About Teaching Online</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3</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2506541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Examine your teaching philosophy and your attitude toward online teaching</a:t>
            </a:r>
          </a:p>
          <a:p>
            <a:pPr marL="457200" indent="-457200">
              <a:buFont typeface="+mj-lt"/>
              <a:buAutoNum type="arabicPeriod"/>
            </a:pPr>
            <a:r>
              <a:rPr lang="en-US" dirty="0"/>
              <a:t>Explore your online instructional platform for spaces that encourage interaction</a:t>
            </a:r>
          </a:p>
          <a:p>
            <a:pPr marL="457200" indent="-457200">
              <a:buFont typeface="+mj-lt"/>
              <a:buAutoNum type="arabicPeriod"/>
            </a:pPr>
            <a:r>
              <a:rPr lang="en-US" dirty="0"/>
              <a:t>Reassess how you conceptualize class time</a:t>
            </a:r>
          </a:p>
          <a:p>
            <a:pPr marL="457200" indent="-457200">
              <a:buFont typeface="+mj-lt"/>
              <a:buAutoNum type="arabicPeriod"/>
            </a:pPr>
            <a:r>
              <a:rPr lang="en-US" dirty="0"/>
              <a:t>Explain the function of a course plan</a:t>
            </a:r>
          </a:p>
          <a:p>
            <a:pPr marL="457200" indent="-457200">
              <a:buFont typeface="+mj-lt"/>
              <a:buAutoNum type="arabicPeriod"/>
            </a:pPr>
            <a:r>
              <a:rPr lang="en-US" dirty="0"/>
              <a:t>Prepare a course calendar</a:t>
            </a:r>
          </a:p>
        </p:txBody>
      </p:sp>
    </p:spTree>
    <p:extLst>
      <p:ext uri="{BB962C8B-B14F-4D97-AF65-F5344CB8AC3E}">
        <p14:creationId xmlns:p14="http://schemas.microsoft.com/office/powerpoint/2010/main" val="2604704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Philosophy of Online Instruction</a:t>
            </a:r>
            <a:endParaRPr lang="en-US" dirty="0"/>
          </a:p>
        </p:txBody>
      </p:sp>
      <p:sp>
        <p:nvSpPr>
          <p:cNvPr id="4" name="TextBox 3"/>
          <p:cNvSpPr txBox="1"/>
          <p:nvPr/>
        </p:nvSpPr>
        <p:spPr>
          <a:xfrm>
            <a:off x="1250770" y="1664893"/>
            <a:ext cx="8527312" cy="2862322"/>
          </a:xfrm>
          <a:prstGeom prst="rect">
            <a:avLst/>
          </a:prstGeom>
          <a:noFill/>
        </p:spPr>
        <p:txBody>
          <a:bodyPr wrap="square" rtlCol="0">
            <a:spAutoFit/>
          </a:bodyPr>
          <a:lstStyle/>
          <a:p>
            <a:r>
              <a:rPr lang="en-US" sz="2000" b="1" dirty="0" smtClean="0"/>
              <a:t>Address these responsibilities when developing your philosophy:</a:t>
            </a:r>
            <a:endParaRPr lang="en-US" sz="2000" dirty="0" smtClean="0"/>
          </a:p>
          <a:p>
            <a:pPr marL="457200" indent="-457200">
              <a:buFont typeface="Arial" panose="020B0604020202020204" pitchFamily="34" charset="0"/>
              <a:buChar char="•"/>
            </a:pPr>
            <a:r>
              <a:rPr lang="en-US" sz="2000" dirty="0"/>
              <a:t>Become skilled in identifying the factors that contribute to success in learning.</a:t>
            </a:r>
          </a:p>
          <a:p>
            <a:pPr marL="457200" indent="-457200">
              <a:buFont typeface="Arial" panose="020B0604020202020204" pitchFamily="34" charset="0"/>
              <a:buChar char="•"/>
            </a:pPr>
            <a:r>
              <a:rPr lang="en-US" sz="2000" dirty="0"/>
              <a:t>Be consistent in your approach to teaching and consistently keep up with our fields.</a:t>
            </a:r>
          </a:p>
          <a:p>
            <a:pPr marL="457200" indent="-457200">
              <a:buFont typeface="Arial" panose="020B0604020202020204" pitchFamily="34" charset="0"/>
              <a:buChar char="•"/>
            </a:pPr>
            <a:r>
              <a:rPr lang="en-US" sz="2000" dirty="0"/>
              <a:t>Remember that what is taught in the classroom takes time to become real to learners.</a:t>
            </a:r>
          </a:p>
          <a:p>
            <a:pPr marL="457200" indent="-457200">
              <a:buFont typeface="Arial" panose="020B0604020202020204" pitchFamily="34" charset="0"/>
              <a:buChar char="•"/>
            </a:pPr>
            <a:r>
              <a:rPr lang="en-US" sz="2000" dirty="0"/>
              <a:t>Remember that learning is a dynamic process that may change daily.</a:t>
            </a:r>
          </a:p>
          <a:p>
            <a:pPr marL="457200" indent="-457200">
              <a:buFont typeface="Arial" panose="020B0604020202020204" pitchFamily="34" charset="0"/>
              <a:buChar char="•"/>
            </a:pPr>
            <a:r>
              <a:rPr lang="en-US" sz="2000" dirty="0"/>
              <a:t>Create an environment where learners feel safe and respected.</a:t>
            </a:r>
          </a:p>
        </p:txBody>
      </p:sp>
      <p:sp>
        <p:nvSpPr>
          <p:cNvPr id="5" name="TextBox 4"/>
          <p:cNvSpPr txBox="1"/>
          <p:nvPr/>
        </p:nvSpPr>
        <p:spPr>
          <a:xfrm>
            <a:off x="7548880" y="5080000"/>
            <a:ext cx="3048000" cy="276999"/>
          </a:xfrm>
          <a:prstGeom prst="rect">
            <a:avLst/>
          </a:prstGeom>
          <a:noFill/>
        </p:spPr>
        <p:txBody>
          <a:bodyPr wrap="square" rtlCol="0">
            <a:spAutoFit/>
          </a:bodyPr>
          <a:lstStyle/>
          <a:p>
            <a:pPr algn="r"/>
            <a:r>
              <a:rPr lang="en-US" sz="1200" dirty="0" smtClean="0"/>
              <a:t>Levine (2007)</a:t>
            </a:r>
            <a:endParaRPr lang="en-US" sz="1200" dirty="0"/>
          </a:p>
        </p:txBody>
      </p:sp>
    </p:spTree>
    <p:extLst>
      <p:ext uri="{BB962C8B-B14F-4D97-AF65-F5344CB8AC3E}">
        <p14:creationId xmlns:p14="http://schemas.microsoft.com/office/powerpoint/2010/main" val="1382746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Concerns About Online Teaching</a:t>
            </a:r>
            <a:endParaRPr lang="en-US" dirty="0"/>
          </a:p>
        </p:txBody>
      </p:sp>
      <p:sp>
        <p:nvSpPr>
          <p:cNvPr id="4" name="TextBox 3"/>
          <p:cNvSpPr txBox="1"/>
          <p:nvPr/>
        </p:nvSpPr>
        <p:spPr>
          <a:xfrm>
            <a:off x="1097280" y="1681786"/>
            <a:ext cx="8527312" cy="1631216"/>
          </a:xfrm>
          <a:prstGeom prst="rect">
            <a:avLst/>
          </a:prstGeom>
          <a:noFill/>
        </p:spPr>
        <p:txBody>
          <a:bodyPr wrap="square" rtlCol="0">
            <a:spAutoFit/>
          </a:bodyPr>
          <a:lstStyle/>
          <a:p>
            <a:pPr marL="457200" indent="-457200">
              <a:buAutoNum type="arabicPeriod"/>
            </a:pPr>
            <a:r>
              <a:rPr lang="en-US" sz="2000" dirty="0" smtClean="0"/>
              <a:t>Where is the virtual classroom?</a:t>
            </a:r>
            <a:endParaRPr lang="en-US" sz="2000" dirty="0"/>
          </a:p>
          <a:p>
            <a:pPr marL="457200" indent="-457200">
              <a:buAutoNum type="arabicPeriod"/>
            </a:pPr>
            <a:r>
              <a:rPr lang="en-US" sz="2000" dirty="0" smtClean="0"/>
              <a:t>How is time different?</a:t>
            </a:r>
            <a:endParaRPr lang="en-US" sz="2000" dirty="0"/>
          </a:p>
          <a:p>
            <a:pPr marL="457200" indent="-457200">
              <a:buAutoNum type="arabicPeriod"/>
            </a:pPr>
            <a:r>
              <a:rPr lang="en-US" sz="2000" dirty="0" smtClean="0"/>
              <a:t>How is space different?</a:t>
            </a:r>
            <a:endParaRPr lang="en-US" sz="2000" dirty="0"/>
          </a:p>
          <a:p>
            <a:pPr marL="457200" indent="-457200">
              <a:buAutoNum type="arabicPeriod"/>
            </a:pPr>
            <a:r>
              <a:rPr lang="en-US" sz="2000" dirty="0" smtClean="0"/>
              <a:t>How do I manage the presentation of content?</a:t>
            </a:r>
            <a:endParaRPr lang="en-US" sz="2000" dirty="0"/>
          </a:p>
          <a:p>
            <a:pPr marL="457200" indent="-457200">
              <a:buAutoNum type="arabicPeriod"/>
            </a:pPr>
            <a:r>
              <a:rPr lang="en-US" sz="2000" dirty="0" smtClean="0"/>
              <a:t>How does my teaching persona change?</a:t>
            </a:r>
          </a:p>
        </p:txBody>
      </p:sp>
    </p:spTree>
    <p:extLst>
      <p:ext uri="{BB962C8B-B14F-4D97-AF65-F5344CB8AC3E}">
        <p14:creationId xmlns:p14="http://schemas.microsoft.com/office/powerpoint/2010/main" val="2547420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is the Virtual Classroom?</a:t>
            </a:r>
            <a:endParaRPr lang="en-US" dirty="0"/>
          </a:p>
        </p:txBody>
      </p:sp>
      <p:sp>
        <p:nvSpPr>
          <p:cNvPr id="4" name="TextBox 3"/>
          <p:cNvSpPr txBox="1"/>
          <p:nvPr/>
        </p:nvSpPr>
        <p:spPr>
          <a:xfrm>
            <a:off x="1097280" y="1681786"/>
            <a:ext cx="8527312" cy="255454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Instruction takes place in an online instructional platform.</a:t>
            </a:r>
            <a:endParaRPr lang="en-US" sz="2000" dirty="0"/>
          </a:p>
          <a:p>
            <a:pPr marL="457200" indent="-457200">
              <a:buFont typeface="Arial" panose="020B0604020202020204" pitchFamily="34" charset="0"/>
              <a:buChar char="•"/>
            </a:pPr>
            <a:r>
              <a:rPr lang="en-US" sz="2000" dirty="0" smtClean="0"/>
              <a:t>Different online platforms provide different tools and different degrees of freedom for instructors to implement particular approaches to instruction.</a:t>
            </a:r>
          </a:p>
          <a:p>
            <a:pPr marL="914400" lvl="1" indent="-457200">
              <a:buFont typeface="Arial" panose="020B0604020202020204" pitchFamily="34" charset="0"/>
              <a:buChar char="•"/>
            </a:pPr>
            <a:r>
              <a:rPr lang="en-US" sz="2000" dirty="0" smtClean="0"/>
              <a:t>Approaches can range from dependent learning to collaborative, interdependent learning.</a:t>
            </a:r>
            <a:endParaRPr lang="en-US" sz="2000" dirty="0"/>
          </a:p>
          <a:p>
            <a:pPr marL="457200" indent="-457200">
              <a:buFont typeface="Arial" panose="020B0604020202020204" pitchFamily="34" charset="0"/>
              <a:buChar char="•"/>
            </a:pPr>
            <a:r>
              <a:rPr lang="en-US" sz="2000" dirty="0" smtClean="0"/>
              <a:t>Learn the advantages and limitations of your online instructional platform.</a:t>
            </a:r>
          </a:p>
          <a:p>
            <a:pPr marL="914400" lvl="1" indent="-457200">
              <a:buFont typeface="Arial" panose="020B0604020202020204" pitchFamily="34" charset="0"/>
              <a:buChar char="•"/>
            </a:pPr>
            <a:r>
              <a:rPr lang="en-US" sz="2000" dirty="0" smtClean="0"/>
              <a:t>In the electronic learning space, time is different; and the spatial arrangements between the learners and the instructor are different.</a:t>
            </a:r>
          </a:p>
        </p:txBody>
      </p:sp>
    </p:spTree>
    <p:extLst>
      <p:ext uri="{BB962C8B-B14F-4D97-AF65-F5344CB8AC3E}">
        <p14:creationId xmlns:p14="http://schemas.microsoft.com/office/powerpoint/2010/main" val="798346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a:t>
            </a:r>
            <a:r>
              <a:rPr lang="en-US" dirty="0"/>
              <a:t>I</a:t>
            </a:r>
            <a:r>
              <a:rPr lang="en-US" dirty="0" smtClean="0"/>
              <a:t>s Time </a:t>
            </a:r>
            <a:r>
              <a:rPr lang="en-US" dirty="0"/>
              <a:t>D</a:t>
            </a:r>
            <a:r>
              <a:rPr lang="en-US" dirty="0" smtClean="0"/>
              <a:t>ifferent?</a:t>
            </a:r>
            <a:endParaRPr lang="en-US" dirty="0"/>
          </a:p>
        </p:txBody>
      </p:sp>
      <p:sp>
        <p:nvSpPr>
          <p:cNvPr id="4" name="TextBox 3"/>
          <p:cNvSpPr txBox="1"/>
          <p:nvPr/>
        </p:nvSpPr>
        <p:spPr>
          <a:xfrm>
            <a:off x="1097280" y="1681786"/>
            <a:ext cx="8527312" cy="440120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In physical classrooms, the instructor controls the pace of instruction; the teaching and learning acts are conducted in real time.</a:t>
            </a:r>
          </a:p>
          <a:p>
            <a:pPr marL="457200" indent="-457200">
              <a:buFont typeface="Arial" panose="020B0604020202020204" pitchFamily="34" charset="0"/>
              <a:buChar char="•"/>
            </a:pPr>
            <a:r>
              <a:rPr lang="en-US" sz="2000" dirty="0" smtClean="0"/>
              <a:t>Synchronous teaching is real time, too. </a:t>
            </a:r>
          </a:p>
          <a:p>
            <a:pPr marL="914400" lvl="1" indent="-457200">
              <a:buFont typeface="Arial" panose="020B0604020202020204" pitchFamily="34" charset="0"/>
              <a:buChar char="•"/>
            </a:pPr>
            <a:r>
              <a:rPr lang="en-US" sz="2000" dirty="0" smtClean="0"/>
              <a:t>Learners, instructors, content, and technology come together in a single place for instruction.</a:t>
            </a:r>
          </a:p>
          <a:p>
            <a:pPr marL="457200" indent="-457200">
              <a:buFont typeface="Arial" panose="020B0604020202020204" pitchFamily="34" charset="0"/>
              <a:buChar char="•"/>
            </a:pPr>
            <a:r>
              <a:rPr lang="en-US" sz="2000" dirty="0" smtClean="0"/>
              <a:t>E-time does not require that learners and instructors be online at the same time. </a:t>
            </a:r>
          </a:p>
          <a:p>
            <a:pPr marL="914400" lvl="1" indent="-457200">
              <a:buFont typeface="Arial" panose="020B0604020202020204" pitchFamily="34" charset="0"/>
              <a:buChar char="•"/>
            </a:pPr>
            <a:r>
              <a:rPr lang="en-US" sz="2000" dirty="0" smtClean="0"/>
              <a:t>E-time fits the learner’s study rhythms.</a:t>
            </a:r>
          </a:p>
          <a:p>
            <a:pPr marL="914400" lvl="1" indent="-457200">
              <a:buFont typeface="Arial" panose="020B0604020202020204" pitchFamily="34" charset="0"/>
              <a:buChar char="•"/>
            </a:pPr>
            <a:r>
              <a:rPr lang="en-US" sz="2000" dirty="0" smtClean="0"/>
              <a:t>E-time signals shared control over the time of learning, with the learner having greater control.</a:t>
            </a:r>
          </a:p>
          <a:p>
            <a:pPr marL="914400" lvl="1" indent="-457200">
              <a:buFont typeface="Arial" panose="020B0604020202020204" pitchFamily="34" charset="0"/>
              <a:buChar char="•"/>
            </a:pPr>
            <a:r>
              <a:rPr lang="en-US" sz="2000" dirty="0" smtClean="0"/>
              <a:t>E-time makes educational opportunities available to adults who may work full time, have family commitments, or have limitations to their mobility.</a:t>
            </a:r>
          </a:p>
          <a:p>
            <a:pPr marL="457200" indent="-457200">
              <a:buFont typeface="Arial" panose="020B0604020202020204" pitchFamily="34" charset="0"/>
              <a:buChar char="•"/>
            </a:pPr>
            <a:endParaRPr lang="en-US" sz="2000" dirty="0" smtClean="0"/>
          </a:p>
        </p:txBody>
      </p:sp>
    </p:spTree>
    <p:extLst>
      <p:ext uri="{BB962C8B-B14F-4D97-AF65-F5344CB8AC3E}">
        <p14:creationId xmlns:p14="http://schemas.microsoft.com/office/powerpoint/2010/main" val="3607230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is Space Different?</a:t>
            </a:r>
            <a:endParaRPr lang="en-US" dirty="0"/>
          </a:p>
        </p:txBody>
      </p:sp>
      <p:sp>
        <p:nvSpPr>
          <p:cNvPr id="4" name="TextBox 3"/>
          <p:cNvSpPr txBox="1"/>
          <p:nvPr/>
        </p:nvSpPr>
        <p:spPr>
          <a:xfrm>
            <a:off x="1097280" y="1681786"/>
            <a:ext cx="8527312" cy="440120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Instructors determine how space in the physical classroom is used. </a:t>
            </a:r>
          </a:p>
          <a:p>
            <a:pPr marL="914400" lvl="1" indent="-457200">
              <a:buFont typeface="Arial" panose="020B0604020202020204" pitchFamily="34" charset="0"/>
              <a:buChar char="•"/>
            </a:pPr>
            <a:r>
              <a:rPr lang="en-US" sz="2000" dirty="0" smtClean="0"/>
              <a:t>Space can be rearranged to accommodate different activities.</a:t>
            </a:r>
          </a:p>
          <a:p>
            <a:pPr marL="914400" lvl="1" indent="-457200">
              <a:buFont typeface="Arial" panose="020B0604020202020204" pitchFamily="34" charset="0"/>
              <a:buChar char="•"/>
            </a:pPr>
            <a:r>
              <a:rPr lang="en-US" sz="2000" dirty="0" smtClean="0"/>
              <a:t>Nonverbal cues may signal comprehension.</a:t>
            </a:r>
          </a:p>
          <a:p>
            <a:pPr marL="457200" indent="-457200">
              <a:buFont typeface="Arial" panose="020B0604020202020204" pitchFamily="34" charset="0"/>
              <a:buChar char="•"/>
            </a:pPr>
            <a:r>
              <a:rPr lang="en-US" sz="2000" dirty="0" smtClean="0"/>
              <a:t>Online spaces are available to accomplish different intellectual activities:</a:t>
            </a:r>
          </a:p>
          <a:p>
            <a:pPr marL="914400" lvl="1" indent="-457200">
              <a:buFont typeface="Arial" panose="020B0604020202020204" pitchFamily="34" charset="0"/>
              <a:buChar char="•"/>
            </a:pPr>
            <a:r>
              <a:rPr lang="en-US" sz="2000" dirty="0" smtClean="0"/>
              <a:t>content pages</a:t>
            </a:r>
          </a:p>
          <a:p>
            <a:pPr marL="914400" lvl="1" indent="-457200">
              <a:buFont typeface="Arial" panose="020B0604020202020204" pitchFamily="34" charset="0"/>
              <a:buChar char="•"/>
            </a:pPr>
            <a:r>
              <a:rPr lang="en-US" sz="2000" dirty="0" smtClean="0"/>
              <a:t>discussion boards</a:t>
            </a:r>
          </a:p>
          <a:p>
            <a:pPr marL="914400" lvl="1" indent="-457200">
              <a:buFont typeface="Arial" panose="020B0604020202020204" pitchFamily="34" charset="0"/>
              <a:buChar char="•"/>
            </a:pPr>
            <a:r>
              <a:rPr lang="en-US" sz="2000" dirty="0" smtClean="0"/>
              <a:t>e-mail</a:t>
            </a:r>
          </a:p>
          <a:p>
            <a:pPr marL="914400" lvl="1" indent="-457200">
              <a:buFont typeface="Arial" panose="020B0604020202020204" pitchFamily="34" charset="0"/>
              <a:buChar char="•"/>
            </a:pPr>
            <a:r>
              <a:rPr lang="en-US" sz="2000" dirty="0" smtClean="0"/>
              <a:t>collaborative workspaces</a:t>
            </a:r>
          </a:p>
          <a:p>
            <a:pPr marL="457200" indent="-457200">
              <a:buFont typeface="Arial" panose="020B0604020202020204" pitchFamily="34" charset="0"/>
              <a:buChar char="•"/>
            </a:pPr>
            <a:r>
              <a:rPr lang="en-US" sz="2000" dirty="0" smtClean="0"/>
              <a:t>Online spaces change as technology changes.</a:t>
            </a:r>
          </a:p>
          <a:p>
            <a:pPr marL="457200" indent="-457200">
              <a:buFont typeface="Arial" panose="020B0604020202020204" pitchFamily="34" charset="0"/>
              <a:buChar char="•"/>
            </a:pPr>
            <a:r>
              <a:rPr lang="en-US" sz="2000" dirty="0" smtClean="0"/>
              <a:t>Online instructors see the learning happen through the texts and other artifacts that learners create. </a:t>
            </a:r>
          </a:p>
          <a:p>
            <a:pPr marL="457200" indent="-457200">
              <a:buFont typeface="Arial" panose="020B0604020202020204" pitchFamily="34" charset="0"/>
              <a:buChar char="•"/>
            </a:pPr>
            <a:r>
              <a:rPr lang="en-US" sz="2000" dirty="0" smtClean="0"/>
              <a:t>Online instructors listen through their eyes, picture the learners, and listen for the rhythm and pacing in text.</a:t>
            </a:r>
          </a:p>
          <a:p>
            <a:pPr marL="457200" indent="-457200">
              <a:buFont typeface="Arial" panose="020B0604020202020204" pitchFamily="34" charset="0"/>
              <a:buChar char="•"/>
            </a:pPr>
            <a:r>
              <a:rPr lang="en-US" sz="2000" dirty="0" smtClean="0"/>
              <a:t>Learning happens online and offline throughout the week.</a:t>
            </a:r>
          </a:p>
        </p:txBody>
      </p:sp>
    </p:spTree>
    <p:extLst>
      <p:ext uri="{BB962C8B-B14F-4D97-AF65-F5344CB8AC3E}">
        <p14:creationId xmlns:p14="http://schemas.microsoft.com/office/powerpoint/2010/main" val="965445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I Manage Presentation of Content?</a:t>
            </a:r>
            <a:endParaRPr lang="en-US" dirty="0"/>
          </a:p>
        </p:txBody>
      </p:sp>
      <p:sp>
        <p:nvSpPr>
          <p:cNvPr id="4" name="TextBox 3"/>
          <p:cNvSpPr txBox="1"/>
          <p:nvPr/>
        </p:nvSpPr>
        <p:spPr>
          <a:xfrm>
            <a:off x="1097280" y="1681786"/>
            <a:ext cx="8527312" cy="347787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Content presentation is a function of:</a:t>
            </a:r>
          </a:p>
          <a:p>
            <a:pPr marL="914400" lvl="1" indent="-457200">
              <a:buFont typeface="Arial" panose="020B0604020202020204" pitchFamily="34" charset="0"/>
              <a:buChar char="•"/>
            </a:pPr>
            <a:r>
              <a:rPr lang="en-US" sz="2000" dirty="0" smtClean="0"/>
              <a:t>how you believe learning occurs</a:t>
            </a:r>
          </a:p>
          <a:p>
            <a:pPr marL="914400" lvl="1" indent="-457200">
              <a:buFont typeface="Arial" panose="020B0604020202020204" pitchFamily="34" charset="0"/>
              <a:buChar char="•"/>
            </a:pPr>
            <a:r>
              <a:rPr lang="en-US" sz="2000" dirty="0" smtClean="0"/>
              <a:t>the level of learning required in the course</a:t>
            </a:r>
          </a:p>
          <a:p>
            <a:pPr marL="914400" lvl="1" indent="-457200">
              <a:buFont typeface="Arial" panose="020B0604020202020204" pitchFamily="34" charset="0"/>
              <a:buChar char="•"/>
            </a:pPr>
            <a:r>
              <a:rPr lang="en-US" sz="2000" dirty="0" smtClean="0"/>
              <a:t>the technologies available</a:t>
            </a:r>
          </a:p>
          <a:p>
            <a:pPr marL="914400" lvl="1" indent="-457200">
              <a:buFont typeface="Arial" panose="020B0604020202020204" pitchFamily="34" charset="0"/>
              <a:buChar char="•"/>
            </a:pPr>
            <a:r>
              <a:rPr lang="en-US" sz="2000" dirty="0" smtClean="0"/>
              <a:t>the ease of using certain technologies</a:t>
            </a:r>
          </a:p>
          <a:p>
            <a:pPr marL="914400" lvl="1" indent="-457200">
              <a:buFont typeface="Arial" panose="020B0604020202020204" pitchFamily="34" charset="0"/>
              <a:buChar char="•"/>
            </a:pPr>
            <a:r>
              <a:rPr lang="en-US" sz="2000" dirty="0"/>
              <a:t>s</a:t>
            </a:r>
            <a:r>
              <a:rPr lang="en-US" sz="2000" dirty="0" smtClean="0"/>
              <a:t>ound learning theory</a:t>
            </a:r>
          </a:p>
          <a:p>
            <a:pPr marL="457200" indent="-457200">
              <a:buFont typeface="Arial" panose="020B0604020202020204" pitchFamily="34" charset="0"/>
              <a:buChar char="•"/>
            </a:pPr>
            <a:r>
              <a:rPr lang="en-US" sz="2000" dirty="0" smtClean="0"/>
              <a:t>Behaviorist strategies can be used to teach facts.</a:t>
            </a:r>
          </a:p>
          <a:p>
            <a:pPr marL="457200" indent="-457200">
              <a:buFont typeface="Arial" panose="020B0604020202020204" pitchFamily="34" charset="0"/>
              <a:buChar char="•"/>
            </a:pPr>
            <a:r>
              <a:rPr lang="en-US" sz="2000" dirty="0" smtClean="0"/>
              <a:t>Cognitivist strategies can be used for principles and processes</a:t>
            </a:r>
          </a:p>
          <a:p>
            <a:pPr marL="457200" indent="-457200">
              <a:buFont typeface="Arial" panose="020B0604020202020204" pitchFamily="34" charset="0"/>
              <a:buChar char="•"/>
            </a:pPr>
            <a:r>
              <a:rPr lang="en-US" sz="2000" dirty="0" err="1" smtClean="0"/>
              <a:t>Connectivist</a:t>
            </a:r>
            <a:r>
              <a:rPr lang="en-US" sz="2000" dirty="0" smtClean="0"/>
              <a:t> strategies can be used with networked, Web-based learning tools.</a:t>
            </a:r>
          </a:p>
          <a:p>
            <a:pPr marL="457200" indent="-457200">
              <a:buFont typeface="Arial" panose="020B0604020202020204" pitchFamily="34" charset="0"/>
              <a:buChar char="•"/>
            </a:pPr>
            <a:r>
              <a:rPr lang="en-US" sz="2000" dirty="0" smtClean="0"/>
              <a:t>Sources of content include textbook publishers and </a:t>
            </a:r>
            <a:r>
              <a:rPr lang="en-US" sz="2000" dirty="0" smtClean="0">
                <a:hlinkClick r:id="rId2"/>
              </a:rPr>
              <a:t>MERLOT</a:t>
            </a:r>
            <a:r>
              <a:rPr lang="en-US" sz="2000" dirty="0" smtClean="0"/>
              <a:t>.</a:t>
            </a:r>
          </a:p>
        </p:txBody>
      </p:sp>
    </p:spTree>
    <p:extLst>
      <p:ext uri="{BB962C8B-B14F-4D97-AF65-F5344CB8AC3E}">
        <p14:creationId xmlns:p14="http://schemas.microsoft.com/office/powerpoint/2010/main" val="352951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 Course Plan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13854139"/>
              </p:ext>
            </p:extLst>
          </p:nvPr>
        </p:nvGraphicFramePr>
        <p:xfrm>
          <a:off x="1096963" y="1666875"/>
          <a:ext cx="10058400" cy="3840480"/>
        </p:xfrm>
        <a:graphic>
          <a:graphicData uri="http://schemas.openxmlformats.org/drawingml/2006/table">
            <a:tbl>
              <a:tblPr firstRow="1" bandRow="1">
                <a:tableStyleId>{5C22544A-7EE6-4342-B048-85BDC9FD1C3A}</a:tableStyleId>
              </a:tblPr>
              <a:tblGrid>
                <a:gridCol w="2269089">
                  <a:extLst>
                    <a:ext uri="{9D8B030D-6E8A-4147-A177-3AD203B41FA5}">
                      <a16:colId xmlns:a16="http://schemas.microsoft.com/office/drawing/2014/main" xmlns="" val="3626764945"/>
                    </a:ext>
                  </a:extLst>
                </a:gridCol>
                <a:gridCol w="3631096">
                  <a:extLst>
                    <a:ext uri="{9D8B030D-6E8A-4147-A177-3AD203B41FA5}">
                      <a16:colId xmlns:a16="http://schemas.microsoft.com/office/drawing/2014/main" xmlns="" val="807997267"/>
                    </a:ext>
                  </a:extLst>
                </a:gridCol>
                <a:gridCol w="4158215">
                  <a:extLst>
                    <a:ext uri="{9D8B030D-6E8A-4147-A177-3AD203B41FA5}">
                      <a16:colId xmlns:a16="http://schemas.microsoft.com/office/drawing/2014/main" xmlns="" val="1513797863"/>
                    </a:ext>
                  </a:extLst>
                </a:gridCol>
              </a:tblGrid>
              <a:tr h="370840">
                <a:tc>
                  <a:txBody>
                    <a:bodyPr/>
                    <a:lstStyle/>
                    <a:p>
                      <a:r>
                        <a:rPr lang="en-US" dirty="0" smtClean="0"/>
                        <a:t>Date and Course Goal</a:t>
                      </a:r>
                      <a:endParaRPr lang="en-US" dirty="0"/>
                    </a:p>
                  </a:txBody>
                  <a:tcPr/>
                </a:tc>
                <a:tc>
                  <a:txBody>
                    <a:bodyPr/>
                    <a:lstStyle/>
                    <a:p>
                      <a:r>
                        <a:rPr lang="en-US" dirty="0" smtClean="0"/>
                        <a:t>Course Objectives</a:t>
                      </a:r>
                      <a:endParaRPr lang="en-US" dirty="0"/>
                    </a:p>
                  </a:txBody>
                  <a:tcPr/>
                </a:tc>
                <a:tc>
                  <a:txBody>
                    <a:bodyPr/>
                    <a:lstStyle/>
                    <a:p>
                      <a:r>
                        <a:rPr lang="en-US" dirty="0" smtClean="0"/>
                        <a:t>Readings, Activities and Assignments, Assessments</a:t>
                      </a:r>
                      <a:endParaRPr lang="en-US" dirty="0"/>
                    </a:p>
                  </a:txBody>
                  <a:tcPr/>
                </a:tc>
                <a:extLst>
                  <a:ext uri="{0D108BD9-81ED-4DB2-BD59-A6C34878D82A}">
                    <a16:rowId xmlns:a16="http://schemas.microsoft.com/office/drawing/2014/main" xmlns="" val="113784029"/>
                  </a:ext>
                </a:extLst>
              </a:tr>
              <a:tr h="370840">
                <a:tc>
                  <a:txBody>
                    <a:bodyPr/>
                    <a:lstStyle/>
                    <a:p>
                      <a:r>
                        <a:rPr lang="en-US" dirty="0" smtClean="0"/>
                        <a:t>Week 1: Prepare to teach online.</a:t>
                      </a:r>
                      <a:endParaRPr lang="en-US" dirty="0"/>
                    </a:p>
                  </a:txBody>
                  <a:tcPr/>
                </a:tc>
                <a:tc>
                  <a:txBody>
                    <a:bodyPr/>
                    <a:lstStyle/>
                    <a:p>
                      <a:pPr marL="285750" indent="-285750">
                        <a:buFont typeface="Arial" panose="020B0604020202020204" pitchFamily="34" charset="0"/>
                        <a:buChar char="•"/>
                      </a:pPr>
                      <a:r>
                        <a:rPr lang="en-US" dirty="0" smtClean="0"/>
                        <a:t>Assess readiness to teach in an online or blended environment.</a:t>
                      </a:r>
                    </a:p>
                    <a:p>
                      <a:pPr marL="285750" indent="-285750">
                        <a:buFont typeface="Arial" panose="020B0604020202020204" pitchFamily="34" charset="0"/>
                        <a:buChar char="•"/>
                      </a:pPr>
                      <a:r>
                        <a:rPr lang="en-US" dirty="0" smtClean="0"/>
                        <a:t>Describe ways to manage time and establish</a:t>
                      </a:r>
                      <a:r>
                        <a:rPr lang="en-US" baseline="0" dirty="0" smtClean="0"/>
                        <a:t> relationships.</a:t>
                      </a:r>
                      <a:endParaRPr lang="en-US" dirty="0"/>
                    </a:p>
                  </a:txBody>
                  <a:tcPr/>
                </a:tc>
                <a:tc>
                  <a:txBody>
                    <a:bodyPr/>
                    <a:lstStyle/>
                    <a:p>
                      <a:r>
                        <a:rPr lang="en-US" dirty="0" smtClean="0"/>
                        <a:t>1.1: Read textbook Chapters 1-3.</a:t>
                      </a:r>
                    </a:p>
                    <a:p>
                      <a:r>
                        <a:rPr lang="en-US" dirty="0" smtClean="0"/>
                        <a:t>1.2: Watch video presentation.</a:t>
                      </a:r>
                    </a:p>
                    <a:p>
                      <a:r>
                        <a:rPr lang="en-US" dirty="0" smtClean="0"/>
                        <a:t>1.3: Complete technical and attitudinal</a:t>
                      </a:r>
                      <a:r>
                        <a:rPr lang="en-US" baseline="0" dirty="0" smtClean="0"/>
                        <a:t> assessments.</a:t>
                      </a:r>
                    </a:p>
                    <a:p>
                      <a:r>
                        <a:rPr lang="en-US" baseline="0" dirty="0" smtClean="0"/>
                        <a:t>1.4: Write a course communication plan.</a:t>
                      </a:r>
                      <a:endParaRPr lang="en-US" dirty="0"/>
                    </a:p>
                  </a:txBody>
                  <a:tcPr/>
                </a:tc>
                <a:extLst>
                  <a:ext uri="{0D108BD9-81ED-4DB2-BD59-A6C34878D82A}">
                    <a16:rowId xmlns:a16="http://schemas.microsoft.com/office/drawing/2014/main" xmlns="" val="1289082022"/>
                  </a:ext>
                </a:extLst>
              </a:tr>
              <a:tr h="370840">
                <a:tc>
                  <a:txBody>
                    <a:bodyPr/>
                    <a:lstStyle/>
                    <a:p>
                      <a:r>
                        <a:rPr lang="en-US" dirty="0" smtClean="0"/>
                        <a:t>Week 2: Select appropriate tools.</a:t>
                      </a:r>
                      <a:endParaRPr lang="en-US" dirty="0"/>
                    </a:p>
                  </a:txBody>
                  <a:tcPr/>
                </a:tc>
                <a:tc>
                  <a:txBody>
                    <a:bodyPr/>
                    <a:lstStyle/>
                    <a:p>
                      <a:pPr marL="285750" indent="-285750">
                        <a:buFont typeface="Arial" panose="020B0604020202020204" pitchFamily="34" charset="0"/>
                        <a:buChar char="•"/>
                      </a:pPr>
                      <a:r>
                        <a:rPr lang="en-US" dirty="0" smtClean="0"/>
                        <a:t>Describe when to use threaded discussions.</a:t>
                      </a:r>
                    </a:p>
                    <a:p>
                      <a:pPr marL="285750" indent="-285750">
                        <a:buFont typeface="Arial" panose="020B0604020202020204" pitchFamily="34" charset="0"/>
                        <a:buChar char="•"/>
                      </a:pPr>
                      <a:r>
                        <a:rPr lang="en-US" dirty="0" smtClean="0"/>
                        <a:t>Distinguish between when to use file sharing or discussion boards.</a:t>
                      </a:r>
                    </a:p>
                    <a:p>
                      <a:pPr marL="285750" indent="-285750">
                        <a:buFont typeface="Arial" panose="020B0604020202020204" pitchFamily="34" charset="0"/>
                        <a:buChar char="•"/>
                      </a:pPr>
                      <a:r>
                        <a:rPr lang="en-US" dirty="0" smtClean="0"/>
                        <a:t>Demonstrate how to use communication tools.</a:t>
                      </a:r>
                      <a:endParaRPr lang="en-US" dirty="0"/>
                    </a:p>
                  </a:txBody>
                  <a:tcPr/>
                </a:tc>
                <a:tc>
                  <a:txBody>
                    <a:bodyPr/>
                    <a:lstStyle/>
                    <a:p>
                      <a:r>
                        <a:rPr lang="en-US" dirty="0" smtClean="0"/>
                        <a:t>2.1: Read textbook Chapter 4.</a:t>
                      </a:r>
                    </a:p>
                    <a:p>
                      <a:r>
                        <a:rPr lang="en-US" dirty="0" smtClean="0"/>
                        <a:t>2.2: Watch video presentation.</a:t>
                      </a:r>
                    </a:p>
                    <a:p>
                      <a:r>
                        <a:rPr lang="en-US" dirty="0" smtClean="0"/>
                        <a:t>2.3: Build learner interaction</a:t>
                      </a:r>
                      <a:r>
                        <a:rPr lang="en-US" baseline="0" dirty="0" smtClean="0"/>
                        <a:t> spaces.</a:t>
                      </a:r>
                    </a:p>
                    <a:p>
                      <a:r>
                        <a:rPr lang="en-US" baseline="0" dirty="0" smtClean="0"/>
                        <a:t>2.4: Build a “Before You Begin” space.</a:t>
                      </a:r>
                    </a:p>
                    <a:p>
                      <a:r>
                        <a:rPr lang="en-US" baseline="0" dirty="0" smtClean="0"/>
                        <a:t>2.5: Discussion: Types of interactions.</a:t>
                      </a:r>
                      <a:endParaRPr lang="en-US" dirty="0"/>
                    </a:p>
                  </a:txBody>
                  <a:tcPr/>
                </a:tc>
                <a:extLst>
                  <a:ext uri="{0D108BD9-81ED-4DB2-BD59-A6C34878D82A}">
                    <a16:rowId xmlns:a16="http://schemas.microsoft.com/office/drawing/2014/main" xmlns="" val="990531795"/>
                  </a:ext>
                </a:extLst>
              </a:tr>
            </a:tbl>
          </a:graphicData>
        </a:graphic>
      </p:graphicFrame>
      <p:sp>
        <p:nvSpPr>
          <p:cNvPr id="5" name="TextBox 4"/>
          <p:cNvSpPr txBox="1"/>
          <p:nvPr/>
        </p:nvSpPr>
        <p:spPr>
          <a:xfrm>
            <a:off x="1096963" y="5804452"/>
            <a:ext cx="10710724" cy="400110"/>
          </a:xfrm>
          <a:prstGeom prst="rect">
            <a:avLst/>
          </a:prstGeom>
          <a:noFill/>
        </p:spPr>
        <p:txBody>
          <a:bodyPr wrap="square" rtlCol="0">
            <a:spAutoFit/>
          </a:bodyPr>
          <a:lstStyle/>
          <a:p>
            <a:r>
              <a:rPr lang="en-US" sz="2000" dirty="0" smtClean="0"/>
              <a:t>A course plan links time with objectives and activities and shows learners how they are progressing.</a:t>
            </a:r>
            <a:endParaRPr lang="en-US" sz="2000" dirty="0"/>
          </a:p>
        </p:txBody>
      </p:sp>
    </p:spTree>
    <p:extLst>
      <p:ext uri="{BB962C8B-B14F-4D97-AF65-F5344CB8AC3E}">
        <p14:creationId xmlns:p14="http://schemas.microsoft.com/office/powerpoint/2010/main" val="40779284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Prepare a Course Calendar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50332747"/>
              </p:ext>
            </p:extLst>
          </p:nvPr>
        </p:nvGraphicFramePr>
        <p:xfrm>
          <a:off x="1096963" y="1666875"/>
          <a:ext cx="10058400" cy="420624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xmlns="" val="1961336023"/>
                    </a:ext>
                  </a:extLst>
                </a:gridCol>
                <a:gridCol w="1676400">
                  <a:extLst>
                    <a:ext uri="{9D8B030D-6E8A-4147-A177-3AD203B41FA5}">
                      <a16:colId xmlns:a16="http://schemas.microsoft.com/office/drawing/2014/main" xmlns="" val="1569654830"/>
                    </a:ext>
                  </a:extLst>
                </a:gridCol>
                <a:gridCol w="1676400">
                  <a:extLst>
                    <a:ext uri="{9D8B030D-6E8A-4147-A177-3AD203B41FA5}">
                      <a16:colId xmlns:a16="http://schemas.microsoft.com/office/drawing/2014/main" xmlns="" val="1585932519"/>
                    </a:ext>
                  </a:extLst>
                </a:gridCol>
                <a:gridCol w="1676400">
                  <a:extLst>
                    <a:ext uri="{9D8B030D-6E8A-4147-A177-3AD203B41FA5}">
                      <a16:colId xmlns:a16="http://schemas.microsoft.com/office/drawing/2014/main" xmlns="" val="1173152169"/>
                    </a:ext>
                  </a:extLst>
                </a:gridCol>
                <a:gridCol w="1676400">
                  <a:extLst>
                    <a:ext uri="{9D8B030D-6E8A-4147-A177-3AD203B41FA5}">
                      <a16:colId xmlns:a16="http://schemas.microsoft.com/office/drawing/2014/main" xmlns="" val="1066210267"/>
                    </a:ext>
                  </a:extLst>
                </a:gridCol>
                <a:gridCol w="1676400">
                  <a:extLst>
                    <a:ext uri="{9D8B030D-6E8A-4147-A177-3AD203B41FA5}">
                      <a16:colId xmlns:a16="http://schemas.microsoft.com/office/drawing/2014/main" xmlns="" val="1364789955"/>
                    </a:ext>
                  </a:extLst>
                </a:gridCol>
              </a:tblGrid>
              <a:tr h="370840">
                <a:tc>
                  <a:txBody>
                    <a:bodyPr/>
                    <a:lstStyle/>
                    <a:p>
                      <a:r>
                        <a:rPr lang="en-US" dirty="0" smtClean="0"/>
                        <a:t>Saturday/ Sunday</a:t>
                      </a:r>
                      <a:endParaRPr lang="en-US" dirty="0"/>
                    </a:p>
                  </a:txBody>
                  <a:tcPr/>
                </a:tc>
                <a:tc>
                  <a:txBody>
                    <a:bodyPr/>
                    <a:lstStyle/>
                    <a:p>
                      <a:r>
                        <a:rPr lang="en-US" dirty="0" smtClean="0"/>
                        <a:t>Monday</a:t>
                      </a:r>
                      <a:endParaRPr lang="en-US" dirty="0"/>
                    </a:p>
                  </a:txBody>
                  <a:tcPr/>
                </a:tc>
                <a:tc>
                  <a:txBody>
                    <a:bodyPr/>
                    <a:lstStyle/>
                    <a:p>
                      <a:r>
                        <a:rPr lang="en-US" dirty="0" smtClean="0"/>
                        <a:t>Tuesday</a:t>
                      </a:r>
                      <a:endParaRPr lang="en-US" dirty="0"/>
                    </a:p>
                  </a:txBody>
                  <a:tcPr/>
                </a:tc>
                <a:tc>
                  <a:txBody>
                    <a:bodyPr/>
                    <a:lstStyle/>
                    <a:p>
                      <a:r>
                        <a:rPr lang="en-US" dirty="0" smtClean="0"/>
                        <a:t>Wednesday</a:t>
                      </a:r>
                      <a:endParaRPr lang="en-US" dirty="0"/>
                    </a:p>
                  </a:txBody>
                  <a:tcPr/>
                </a:tc>
                <a:tc>
                  <a:txBody>
                    <a:bodyPr/>
                    <a:lstStyle/>
                    <a:p>
                      <a:r>
                        <a:rPr lang="en-US" dirty="0" smtClean="0"/>
                        <a:t>Thursday</a:t>
                      </a:r>
                      <a:endParaRPr lang="en-US" dirty="0"/>
                    </a:p>
                  </a:txBody>
                  <a:tcPr/>
                </a:tc>
                <a:tc>
                  <a:txBody>
                    <a:bodyPr/>
                    <a:lstStyle/>
                    <a:p>
                      <a:r>
                        <a:rPr lang="en-US" dirty="0" smtClean="0"/>
                        <a:t>Friday</a:t>
                      </a:r>
                      <a:endParaRPr lang="en-US" dirty="0"/>
                    </a:p>
                  </a:txBody>
                  <a:tcPr/>
                </a:tc>
                <a:extLst>
                  <a:ext uri="{0D108BD9-81ED-4DB2-BD59-A6C34878D82A}">
                    <a16:rowId xmlns:a16="http://schemas.microsoft.com/office/drawing/2014/main" xmlns="" val="406703870"/>
                  </a:ext>
                </a:extLst>
              </a:tr>
              <a:tr h="370840">
                <a:tc>
                  <a:txBody>
                    <a:bodyPr/>
                    <a:lstStyle/>
                    <a:p>
                      <a:endParaRPr lang="en-US"/>
                    </a:p>
                  </a:txBody>
                  <a:tcPr/>
                </a:tc>
                <a:tc>
                  <a:txBody>
                    <a:bodyPr/>
                    <a:lstStyle/>
                    <a:p>
                      <a:r>
                        <a:rPr lang="en-US" dirty="0" smtClean="0"/>
                        <a:t>Discussion 1</a:t>
                      </a:r>
                    </a:p>
                    <a:p>
                      <a:r>
                        <a:rPr lang="en-US" dirty="0" smtClean="0"/>
                        <a:t>Assignment 1: Learner profile</a:t>
                      </a:r>
                    </a:p>
                    <a:p>
                      <a:r>
                        <a:rPr lang="en-US" dirty="0" smtClean="0"/>
                        <a:t>Quiz 1</a:t>
                      </a:r>
                      <a:endParaRPr lang="en-US" dirty="0"/>
                    </a:p>
                  </a:txBody>
                  <a:tcPr/>
                </a:tc>
                <a:tc>
                  <a:txBody>
                    <a:bodyPr/>
                    <a:lstStyle/>
                    <a:p>
                      <a:endParaRPr lang="en-US"/>
                    </a:p>
                  </a:txBody>
                  <a:tcPr/>
                </a:tc>
                <a:tc>
                  <a:txBody>
                    <a:bodyPr/>
                    <a:lstStyle/>
                    <a:p>
                      <a:r>
                        <a:rPr lang="en-US" dirty="0" smtClean="0"/>
                        <a:t>Discussion 1 initial post due</a:t>
                      </a:r>
                      <a:endParaRPr lang="en-US" dirty="0"/>
                    </a:p>
                  </a:txBody>
                  <a:tcPr/>
                </a:tc>
                <a:tc>
                  <a:txBody>
                    <a:bodyPr/>
                    <a:lstStyle/>
                    <a:p>
                      <a:endParaRPr lang="en-US"/>
                    </a:p>
                  </a:txBody>
                  <a:tcPr/>
                </a:tc>
                <a:tc>
                  <a:txBody>
                    <a:bodyPr/>
                    <a:lstStyle/>
                    <a:p>
                      <a:r>
                        <a:rPr lang="en-US" dirty="0" smtClean="0"/>
                        <a:t>End Discussion 1</a:t>
                      </a:r>
                    </a:p>
                    <a:p>
                      <a:r>
                        <a:rPr lang="en-US" dirty="0" smtClean="0"/>
                        <a:t>Quiz 1 due</a:t>
                      </a:r>
                      <a:endParaRPr lang="en-US" dirty="0"/>
                    </a:p>
                  </a:txBody>
                  <a:tcPr/>
                </a:tc>
                <a:extLst>
                  <a:ext uri="{0D108BD9-81ED-4DB2-BD59-A6C34878D82A}">
                    <a16:rowId xmlns:a16="http://schemas.microsoft.com/office/drawing/2014/main" xmlns="" val="1356782366"/>
                  </a:ext>
                </a:extLst>
              </a:tr>
              <a:tr h="370840">
                <a:tc>
                  <a:txBody>
                    <a:bodyPr/>
                    <a:lstStyle/>
                    <a:p>
                      <a:r>
                        <a:rPr lang="en-US" dirty="0" smtClean="0"/>
                        <a:t>Assignment 1: Learner profile due</a:t>
                      </a:r>
                      <a:endParaRPr lang="en-US" dirty="0"/>
                    </a:p>
                  </a:txBody>
                  <a:tcPr/>
                </a:tc>
                <a:tc>
                  <a:txBody>
                    <a:bodyPr/>
                    <a:lstStyle/>
                    <a:p>
                      <a:r>
                        <a:rPr lang="en-US" dirty="0" smtClean="0"/>
                        <a:t>Discussion 2</a:t>
                      </a:r>
                    </a:p>
                    <a:p>
                      <a:r>
                        <a:rPr lang="en-US" dirty="0" smtClean="0"/>
                        <a:t>Assignment 2: Weekly reflection</a:t>
                      </a:r>
                      <a:endParaRPr lang="en-US" dirty="0"/>
                    </a:p>
                  </a:txBody>
                  <a:tcPr/>
                </a:tc>
                <a:tc>
                  <a:txBody>
                    <a:bodyPr/>
                    <a:lstStyle/>
                    <a:p>
                      <a:endParaRPr lang="en-US" dirty="0"/>
                    </a:p>
                  </a:txBody>
                  <a:tcPr/>
                </a:tc>
                <a:tc>
                  <a:txBody>
                    <a:bodyPr/>
                    <a:lstStyle/>
                    <a:p>
                      <a:r>
                        <a:rPr lang="en-US" dirty="0" smtClean="0"/>
                        <a:t>Discussion 2 initial post due</a:t>
                      </a:r>
                      <a:endParaRPr lang="en-US" dirty="0"/>
                    </a:p>
                  </a:txBody>
                  <a:tcPr/>
                </a:tc>
                <a:tc>
                  <a:txBody>
                    <a:bodyPr/>
                    <a:lstStyle/>
                    <a:p>
                      <a:endParaRPr lang="en-US" dirty="0"/>
                    </a:p>
                  </a:txBody>
                  <a:tcPr/>
                </a:tc>
                <a:tc>
                  <a:txBody>
                    <a:bodyPr/>
                    <a:lstStyle/>
                    <a:p>
                      <a:r>
                        <a:rPr lang="en-US" dirty="0" smtClean="0"/>
                        <a:t>End Discussion 2</a:t>
                      </a:r>
                      <a:endParaRPr lang="en-US" dirty="0"/>
                    </a:p>
                  </a:txBody>
                  <a:tcPr/>
                </a:tc>
                <a:extLst>
                  <a:ext uri="{0D108BD9-81ED-4DB2-BD59-A6C34878D82A}">
                    <a16:rowId xmlns:a16="http://schemas.microsoft.com/office/drawing/2014/main" xmlns="" val="2709307734"/>
                  </a:ext>
                </a:extLst>
              </a:tr>
              <a:tr h="370840">
                <a:tc>
                  <a:txBody>
                    <a:bodyPr/>
                    <a:lstStyle/>
                    <a:p>
                      <a:r>
                        <a:rPr lang="en-US" dirty="0" smtClean="0"/>
                        <a:t>Assignment 2: Weekly reflection  due</a:t>
                      </a:r>
                      <a:endParaRPr lang="en-US" dirty="0"/>
                    </a:p>
                  </a:txBody>
                  <a:tcPr/>
                </a:tc>
                <a:tc>
                  <a:txBody>
                    <a:bodyPr/>
                    <a:lstStyle/>
                    <a:p>
                      <a:r>
                        <a:rPr lang="en-US" dirty="0" smtClean="0"/>
                        <a:t>Discussion 3</a:t>
                      </a:r>
                    </a:p>
                    <a:p>
                      <a:r>
                        <a:rPr lang="en-US" dirty="0" smtClean="0"/>
                        <a:t>Assignment 3: Weekly reflection</a:t>
                      </a:r>
                      <a:endParaRPr lang="en-US" dirty="0"/>
                    </a:p>
                  </a:txBody>
                  <a:tcPr/>
                </a:tc>
                <a:tc>
                  <a:txBody>
                    <a:bodyPr/>
                    <a:lstStyle/>
                    <a:p>
                      <a:endParaRPr lang="en-US" dirty="0"/>
                    </a:p>
                  </a:txBody>
                  <a:tcPr/>
                </a:tc>
                <a:tc>
                  <a:txBody>
                    <a:bodyPr/>
                    <a:lstStyle/>
                    <a:p>
                      <a:r>
                        <a:rPr lang="en-US" dirty="0" smtClean="0"/>
                        <a:t>Discussion 3 initial post due</a:t>
                      </a:r>
                      <a:endParaRPr lang="en-US" dirty="0"/>
                    </a:p>
                  </a:txBody>
                  <a:tcPr/>
                </a:tc>
                <a:tc>
                  <a:txBody>
                    <a:bodyPr/>
                    <a:lstStyle/>
                    <a:p>
                      <a:endParaRPr lang="en-US" dirty="0"/>
                    </a:p>
                  </a:txBody>
                  <a:tcPr/>
                </a:tc>
                <a:tc>
                  <a:txBody>
                    <a:bodyPr/>
                    <a:lstStyle/>
                    <a:p>
                      <a:r>
                        <a:rPr lang="en-US" dirty="0" smtClean="0"/>
                        <a:t>End Discussion 3</a:t>
                      </a:r>
                      <a:endParaRPr lang="en-US" dirty="0"/>
                    </a:p>
                  </a:txBody>
                  <a:tcPr/>
                </a:tc>
                <a:extLst>
                  <a:ext uri="{0D108BD9-81ED-4DB2-BD59-A6C34878D82A}">
                    <a16:rowId xmlns:a16="http://schemas.microsoft.com/office/drawing/2014/main" xmlns="" val="2769814094"/>
                  </a:ext>
                </a:extLst>
              </a:tr>
            </a:tbl>
          </a:graphicData>
        </a:graphic>
      </p:graphicFrame>
      <p:sp>
        <p:nvSpPr>
          <p:cNvPr id="5" name="TextBox 4"/>
          <p:cNvSpPr txBox="1"/>
          <p:nvPr/>
        </p:nvSpPr>
        <p:spPr>
          <a:xfrm>
            <a:off x="1097280" y="5936971"/>
            <a:ext cx="10471868" cy="369332"/>
          </a:xfrm>
          <a:prstGeom prst="rect">
            <a:avLst/>
          </a:prstGeom>
          <a:noFill/>
        </p:spPr>
        <p:txBody>
          <a:bodyPr wrap="square" rtlCol="0">
            <a:spAutoFit/>
          </a:bodyPr>
          <a:lstStyle/>
          <a:p>
            <a:r>
              <a:rPr lang="en-US" dirty="0" smtClean="0"/>
              <a:t>A course calendar helps learners allocate their time.</a:t>
            </a:r>
            <a:endParaRPr lang="en-US" dirty="0"/>
          </a:p>
        </p:txBody>
      </p:sp>
    </p:spTree>
    <p:extLst>
      <p:ext uri="{BB962C8B-B14F-4D97-AF65-F5344CB8AC3E}">
        <p14:creationId xmlns:p14="http://schemas.microsoft.com/office/powerpoint/2010/main" val="1814729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Does My Teaching Persona Change?</a:t>
            </a:r>
            <a:endParaRPr lang="en-US" dirty="0"/>
          </a:p>
        </p:txBody>
      </p:sp>
      <p:sp>
        <p:nvSpPr>
          <p:cNvPr id="4" name="TextBox 3"/>
          <p:cNvSpPr txBox="1"/>
          <p:nvPr/>
        </p:nvSpPr>
        <p:spPr>
          <a:xfrm>
            <a:off x="1097280" y="1681786"/>
            <a:ext cx="8527312" cy="440120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Teaching persona is developed from:</a:t>
            </a:r>
          </a:p>
          <a:p>
            <a:pPr marL="914400" lvl="1" indent="-457200">
              <a:buFont typeface="Arial" panose="020B0604020202020204" pitchFamily="34" charset="0"/>
              <a:buChar char="•"/>
            </a:pPr>
            <a:r>
              <a:rPr lang="en-US" sz="2000" dirty="0"/>
              <a:t>i</a:t>
            </a:r>
            <a:r>
              <a:rPr lang="en-US" sz="2000" dirty="0" smtClean="0"/>
              <a:t>nstructional and philosophical stances</a:t>
            </a:r>
          </a:p>
          <a:p>
            <a:pPr marL="914400" lvl="1" indent="-457200">
              <a:buFont typeface="Arial" panose="020B0604020202020204" pitchFamily="34" charset="0"/>
              <a:buChar char="•"/>
            </a:pPr>
            <a:r>
              <a:rPr lang="en-US" sz="2000" dirty="0"/>
              <a:t>i</a:t>
            </a:r>
            <a:r>
              <a:rPr lang="en-US" sz="2000" dirty="0" smtClean="0"/>
              <a:t>nteractional style</a:t>
            </a:r>
          </a:p>
          <a:p>
            <a:pPr marL="914400" lvl="1" indent="-457200">
              <a:buFont typeface="Arial" panose="020B0604020202020204" pitchFamily="34" charset="0"/>
              <a:buChar char="•"/>
            </a:pPr>
            <a:r>
              <a:rPr lang="en-US" sz="2000" dirty="0"/>
              <a:t>g</a:t>
            </a:r>
            <a:r>
              <a:rPr lang="en-US" sz="2000" dirty="0" smtClean="0"/>
              <a:t>oals for learners</a:t>
            </a:r>
          </a:p>
          <a:p>
            <a:pPr marL="914400" lvl="1" indent="-457200">
              <a:buFont typeface="Arial" panose="020B0604020202020204" pitchFamily="34" charset="0"/>
              <a:buChar char="•"/>
            </a:pPr>
            <a:r>
              <a:rPr lang="en-US" sz="2000" dirty="0"/>
              <a:t>s</a:t>
            </a:r>
            <a:r>
              <a:rPr lang="en-US" sz="2000" dirty="0" smtClean="0"/>
              <a:t>ubject matter</a:t>
            </a:r>
          </a:p>
          <a:p>
            <a:pPr marL="914400" lvl="1" indent="-457200">
              <a:buFont typeface="Arial" panose="020B0604020202020204" pitchFamily="34" charset="0"/>
              <a:buChar char="•"/>
            </a:pPr>
            <a:r>
              <a:rPr lang="en-US" sz="2000" dirty="0"/>
              <a:t>e</a:t>
            </a:r>
            <a:r>
              <a:rPr lang="en-US" sz="2000" dirty="0" smtClean="0"/>
              <a:t>xperience</a:t>
            </a:r>
          </a:p>
          <a:p>
            <a:pPr marL="457200" indent="-457200">
              <a:buFont typeface="Arial" panose="020B0604020202020204" pitchFamily="34" charset="0"/>
              <a:buChar char="•"/>
            </a:pPr>
            <a:r>
              <a:rPr lang="en-US" sz="2000" dirty="0" smtClean="0"/>
              <a:t>Online teaching persona is influenced by:</a:t>
            </a:r>
          </a:p>
          <a:p>
            <a:pPr marL="914400" lvl="1" indent="-457200">
              <a:buFont typeface="Arial" panose="020B0604020202020204" pitchFamily="34" charset="0"/>
              <a:buChar char="•"/>
            </a:pPr>
            <a:r>
              <a:rPr lang="en-US" sz="2000" dirty="0"/>
              <a:t>c</a:t>
            </a:r>
            <a:r>
              <a:rPr lang="en-US" sz="2000" dirty="0" smtClean="0"/>
              <a:t>ourse design</a:t>
            </a:r>
          </a:p>
          <a:p>
            <a:pPr marL="914400" lvl="1" indent="-457200">
              <a:buFont typeface="Arial" panose="020B0604020202020204" pitchFamily="34" charset="0"/>
              <a:buChar char="•"/>
            </a:pPr>
            <a:r>
              <a:rPr lang="en-US" sz="2000" dirty="0"/>
              <a:t>e</a:t>
            </a:r>
            <a:r>
              <a:rPr lang="en-US" sz="2000" dirty="0" smtClean="0"/>
              <a:t>ngagement with and enthusiasm for the subject matter</a:t>
            </a:r>
          </a:p>
          <a:p>
            <a:pPr marL="914400" lvl="1" indent="-457200">
              <a:buFont typeface="Arial" panose="020B0604020202020204" pitchFamily="34" charset="0"/>
              <a:buChar char="•"/>
            </a:pPr>
            <a:r>
              <a:rPr lang="en-US" sz="2000" dirty="0"/>
              <a:t>i</a:t>
            </a:r>
            <a:r>
              <a:rPr lang="en-US" sz="2000" dirty="0" smtClean="0"/>
              <a:t>nstructional policies</a:t>
            </a:r>
          </a:p>
          <a:p>
            <a:pPr marL="914400" lvl="1" indent="-457200">
              <a:buFont typeface="Arial" panose="020B0604020202020204" pitchFamily="34" charset="0"/>
              <a:buChar char="•"/>
            </a:pPr>
            <a:r>
              <a:rPr lang="en-US" sz="2000" dirty="0"/>
              <a:t>a</a:t>
            </a:r>
            <a:r>
              <a:rPr lang="en-US" sz="2000" dirty="0" smtClean="0"/>
              <a:t>ssignments</a:t>
            </a:r>
          </a:p>
          <a:p>
            <a:pPr marL="914400" lvl="1" indent="-457200">
              <a:buFont typeface="Arial" panose="020B0604020202020204" pitchFamily="34" charset="0"/>
              <a:buChar char="•"/>
            </a:pPr>
            <a:r>
              <a:rPr lang="en-US" sz="2000" dirty="0"/>
              <a:t>s</a:t>
            </a:r>
            <a:r>
              <a:rPr lang="en-US" sz="2000" dirty="0" smtClean="0"/>
              <a:t>upport and resources</a:t>
            </a:r>
          </a:p>
          <a:p>
            <a:pPr marL="914400" lvl="1" indent="-457200">
              <a:buFont typeface="Arial" panose="020B0604020202020204" pitchFamily="34" charset="0"/>
              <a:buChar char="•"/>
            </a:pPr>
            <a:r>
              <a:rPr lang="en-US" sz="2000" dirty="0"/>
              <a:t>a</a:t>
            </a:r>
            <a:r>
              <a:rPr lang="en-US" sz="2000" dirty="0" smtClean="0"/>
              <a:t>ctive partner in shaping the learning of the class through dialogue</a:t>
            </a:r>
          </a:p>
          <a:p>
            <a:pPr marL="914400" lvl="1" indent="-457200">
              <a:buFont typeface="Arial" panose="020B0604020202020204" pitchFamily="34" charset="0"/>
              <a:buChar char="•"/>
            </a:pPr>
            <a:r>
              <a:rPr lang="en-US" sz="2000" dirty="0"/>
              <a:t>b</a:t>
            </a:r>
            <a:r>
              <a:rPr lang="en-US" sz="2000" dirty="0" smtClean="0"/>
              <a:t>uilding networks to assemble the best thinking on a topic</a:t>
            </a:r>
          </a:p>
        </p:txBody>
      </p:sp>
    </p:spTree>
    <p:extLst>
      <p:ext uri="{BB962C8B-B14F-4D97-AF65-F5344CB8AC3E}">
        <p14:creationId xmlns:p14="http://schemas.microsoft.com/office/powerpoint/2010/main" val="24362164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Addressing Concerns About Teaching Online</a:t>
            </a:r>
            <a:endParaRPr lang="en-US" dirty="0"/>
          </a:p>
        </p:txBody>
      </p:sp>
      <p:sp>
        <p:nvSpPr>
          <p:cNvPr id="4" name="TextBox 3"/>
          <p:cNvSpPr txBox="1"/>
          <p:nvPr/>
        </p:nvSpPr>
        <p:spPr>
          <a:xfrm>
            <a:off x="2434470" y="1702106"/>
            <a:ext cx="8527312" cy="3170099"/>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Tour your online instructional platform to see the spaces available for posting content and encouraging interaction among learners.</a:t>
            </a:r>
          </a:p>
          <a:p>
            <a:pPr marL="457200" indent="-457200">
              <a:buAutoNum type="arabicPeriod"/>
            </a:pPr>
            <a:r>
              <a:rPr lang="en-US" sz="2000" dirty="0"/>
              <a:t>Think of class time in terms of 24-hour days rather than a few hours per week.</a:t>
            </a:r>
          </a:p>
          <a:p>
            <a:pPr marL="457200" indent="-457200">
              <a:buAutoNum type="arabicPeriod"/>
            </a:pPr>
            <a:r>
              <a:rPr lang="en-US" sz="2000" dirty="0"/>
              <a:t>Use content pages for knowledge acquisition and discussion boards for knowledge generation.</a:t>
            </a:r>
          </a:p>
          <a:p>
            <a:pPr marL="457200" indent="-457200">
              <a:buAutoNum type="arabicPeriod"/>
            </a:pPr>
            <a:r>
              <a:rPr lang="en-US" sz="2000" dirty="0"/>
              <a:t>Write a course plan to link time with the course and module learning objectives and with materials, activities, and assessments.</a:t>
            </a:r>
          </a:p>
          <a:p>
            <a:pPr marL="457200" indent="-457200">
              <a:buAutoNum type="arabicPeriod"/>
            </a:pPr>
            <a:r>
              <a:rPr lang="en-US" sz="2000" dirty="0"/>
              <a:t>Prepare a course calendar listing the due dates for assignments.</a:t>
            </a:r>
            <a:endParaRPr lang="en-US" sz="2000" dirty="0" smtClean="0"/>
          </a:p>
        </p:txBody>
      </p:sp>
      <p:sp>
        <p:nvSpPr>
          <p:cNvPr id="6" name="Freeform 5"/>
          <p:cNvSpPr/>
          <p:nvPr/>
        </p:nvSpPr>
        <p:spPr>
          <a:xfrm>
            <a:off x="432118" y="19449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smtClean="0">
                <a:effectLst>
                  <a:outerShdw blurRad="38100" dist="38100" dir="2700000" algn="tl">
                    <a:srgbClr val="000000">
                      <a:alpha val="43137"/>
                    </a:srgbClr>
                  </a:outerShdw>
                </a:effectLst>
              </a:rPr>
              <a:t>1</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41195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3 References</a:t>
            </a:r>
            <a:endParaRPr lang="en-US" dirty="0"/>
          </a:p>
        </p:txBody>
      </p:sp>
      <p:sp>
        <p:nvSpPr>
          <p:cNvPr id="3" name="Content Placeholder 2"/>
          <p:cNvSpPr>
            <a:spLocks noGrp="1"/>
          </p:cNvSpPr>
          <p:nvPr>
            <p:ph idx="1"/>
          </p:nvPr>
        </p:nvSpPr>
        <p:spPr/>
        <p:txBody>
          <a:bodyPr/>
          <a:lstStyle/>
          <a:p>
            <a:pPr marL="457200" indent="-457200">
              <a:buNone/>
            </a:pPr>
            <a:r>
              <a:rPr lang="en-US" dirty="0" smtClean="0"/>
              <a:t>Levine, </a:t>
            </a:r>
            <a:r>
              <a:rPr lang="en-US" dirty="0"/>
              <a:t>S. J. (2007). </a:t>
            </a:r>
            <a:r>
              <a:rPr lang="en-US" i="1" dirty="0"/>
              <a:t>Getting to the core: Reflections on teaching and learning.</a:t>
            </a:r>
            <a:r>
              <a:rPr lang="en-US" dirty="0"/>
              <a:t> Raleigh, C: Lulu Press.</a:t>
            </a:r>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3564420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3100363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Thinking and Acting Like an Online Instructor</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4</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2565859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Determine a time of day to be online</a:t>
            </a:r>
          </a:p>
          <a:p>
            <a:pPr marL="457200" indent="-457200">
              <a:buFont typeface="+mj-lt"/>
              <a:buAutoNum type="arabicPeriod"/>
            </a:pPr>
            <a:r>
              <a:rPr lang="en-US" dirty="0"/>
              <a:t>Develop a communication plan that states how and when you will converse with your learners</a:t>
            </a:r>
          </a:p>
          <a:p>
            <a:pPr marL="457200" indent="-457200">
              <a:buFont typeface="+mj-lt"/>
              <a:buAutoNum type="arabicPeriod"/>
            </a:pPr>
            <a:r>
              <a:rPr lang="en-US" dirty="0"/>
              <a:t>Compose a time management plan to balance online teaching with other aspects of your life</a:t>
            </a:r>
          </a:p>
          <a:p>
            <a:pPr marL="457200" indent="-457200">
              <a:buFont typeface="+mj-lt"/>
              <a:buAutoNum type="arabicPeriod"/>
            </a:pPr>
            <a:r>
              <a:rPr lang="en-US" dirty="0"/>
              <a:t>Develop a sense of comfort with the unpredictability of student learning and a sense of trust that students will learn from each other and the course materials</a:t>
            </a:r>
          </a:p>
          <a:p>
            <a:pPr marL="457200" indent="-457200">
              <a:buFont typeface="+mj-lt"/>
              <a:buAutoNum type="arabicPeriod"/>
            </a:pPr>
            <a:r>
              <a:rPr lang="en-US" dirty="0"/>
              <a:t>Establish an online persona through your words and actions</a:t>
            </a:r>
          </a:p>
        </p:txBody>
      </p:sp>
    </p:spTree>
    <p:extLst>
      <p:ext uri="{BB962C8B-B14F-4D97-AF65-F5344CB8AC3E}">
        <p14:creationId xmlns:p14="http://schemas.microsoft.com/office/powerpoint/2010/main" val="3019454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 Present</a:t>
            </a:r>
            <a:endParaRPr lang="en-US" dirty="0"/>
          </a:p>
        </p:txBody>
      </p:sp>
      <p:sp>
        <p:nvSpPr>
          <p:cNvPr id="4" name="TextBox 3"/>
          <p:cNvSpPr txBox="1"/>
          <p:nvPr/>
        </p:nvSpPr>
        <p:spPr>
          <a:xfrm>
            <a:off x="1097280" y="1681786"/>
            <a:ext cx="8527312" cy="255454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Set aside a time of day to respond to messages.</a:t>
            </a:r>
          </a:p>
          <a:p>
            <a:pPr marL="457200" indent="-457200">
              <a:buFont typeface="Arial" panose="020B0604020202020204" pitchFamily="34" charset="0"/>
              <a:buChar char="•"/>
            </a:pPr>
            <a:r>
              <a:rPr lang="en-US" sz="2000" dirty="0" smtClean="0"/>
              <a:t>Be present at least three times per week; online teaching is not an electronic correspondence course!</a:t>
            </a:r>
            <a:endParaRPr lang="en-US" sz="2000" dirty="0"/>
          </a:p>
          <a:p>
            <a:pPr marL="457200" indent="-457200">
              <a:buFont typeface="Arial" panose="020B0604020202020204" pitchFamily="34" charset="0"/>
              <a:buChar char="•"/>
            </a:pPr>
            <a:r>
              <a:rPr lang="en-US" sz="2000" dirty="0" smtClean="0"/>
              <a:t>Consider holding a weekly synchronous session to review content, address questions, and provide guidance on upcoming assignments.</a:t>
            </a:r>
          </a:p>
          <a:p>
            <a:pPr marL="914400" lvl="1" indent="-457200">
              <a:buFont typeface="Arial" panose="020B0604020202020204" pitchFamily="34" charset="0"/>
              <a:buChar char="•"/>
            </a:pPr>
            <a:r>
              <a:rPr lang="en-US" sz="2000" dirty="0" smtClean="0"/>
              <a:t>Guidance will vary as the course intensifies.</a:t>
            </a:r>
            <a:endParaRPr lang="en-US" sz="2000" dirty="0"/>
          </a:p>
          <a:p>
            <a:pPr marL="457200" indent="-457200">
              <a:buFont typeface="Arial" panose="020B0604020202020204" pitchFamily="34" charset="0"/>
              <a:buChar char="•"/>
            </a:pPr>
            <a:r>
              <a:rPr lang="en-US" sz="2000" dirty="0" smtClean="0"/>
              <a:t>Establish clear guidelines for how and when you respond to questions.</a:t>
            </a:r>
            <a:endParaRPr lang="en-US" sz="2000" dirty="0"/>
          </a:p>
          <a:p>
            <a:endParaRPr lang="en-US" sz="2000" dirty="0" smtClean="0"/>
          </a:p>
        </p:txBody>
      </p:sp>
    </p:spTree>
    <p:extLst>
      <p:ext uri="{BB962C8B-B14F-4D97-AF65-F5344CB8AC3E}">
        <p14:creationId xmlns:p14="http://schemas.microsoft.com/office/powerpoint/2010/main" val="3573800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Develop a Time Management Plan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32818831"/>
              </p:ext>
            </p:extLst>
          </p:nvPr>
        </p:nvGraphicFramePr>
        <p:xfrm>
          <a:off x="1096963" y="1666875"/>
          <a:ext cx="10058400" cy="3235960"/>
        </p:xfrm>
        <a:graphic>
          <a:graphicData uri="http://schemas.openxmlformats.org/drawingml/2006/table">
            <a:tbl>
              <a:tblPr firstRow="1" bandRow="1">
                <a:tableStyleId>{5C22544A-7EE6-4342-B048-85BDC9FD1C3A}</a:tableStyleId>
              </a:tblPr>
              <a:tblGrid>
                <a:gridCol w="8537367">
                  <a:extLst>
                    <a:ext uri="{9D8B030D-6E8A-4147-A177-3AD203B41FA5}">
                      <a16:colId xmlns:a16="http://schemas.microsoft.com/office/drawing/2014/main" xmlns="" val="4250006568"/>
                    </a:ext>
                  </a:extLst>
                </a:gridCol>
                <a:gridCol w="755374">
                  <a:extLst>
                    <a:ext uri="{9D8B030D-6E8A-4147-A177-3AD203B41FA5}">
                      <a16:colId xmlns:a16="http://schemas.microsoft.com/office/drawing/2014/main" xmlns="" val="2355253789"/>
                    </a:ext>
                  </a:extLst>
                </a:gridCol>
                <a:gridCol w="765659">
                  <a:extLst>
                    <a:ext uri="{9D8B030D-6E8A-4147-A177-3AD203B41FA5}">
                      <a16:colId xmlns:a16="http://schemas.microsoft.com/office/drawing/2014/main" xmlns="" val="158134407"/>
                    </a:ext>
                  </a:extLst>
                </a:gridCol>
              </a:tblGrid>
              <a:tr h="370840">
                <a:tc>
                  <a:txBody>
                    <a:bodyPr/>
                    <a:lstStyle/>
                    <a:p>
                      <a:r>
                        <a:rPr lang="en-US" dirty="0" smtClean="0"/>
                        <a:t>Criterion</a:t>
                      </a:r>
                      <a:endParaRPr lang="en-US" dirty="0"/>
                    </a:p>
                  </a:txBody>
                  <a:tcPr/>
                </a:tc>
                <a:tc>
                  <a:txBody>
                    <a:bodyPr/>
                    <a:lstStyle/>
                    <a:p>
                      <a:r>
                        <a:rPr lang="en-US" dirty="0" smtClean="0"/>
                        <a:t>Yes</a:t>
                      </a:r>
                      <a:endParaRPr lang="en-US" dirty="0"/>
                    </a:p>
                  </a:txBody>
                  <a:tcPr/>
                </a:tc>
                <a:tc>
                  <a:txBody>
                    <a:bodyPr/>
                    <a:lstStyle/>
                    <a:p>
                      <a:r>
                        <a:rPr lang="en-US" dirty="0" smtClean="0"/>
                        <a:t>No</a:t>
                      </a:r>
                      <a:endParaRPr lang="en-US" dirty="0"/>
                    </a:p>
                  </a:txBody>
                  <a:tcPr/>
                </a:tc>
                <a:extLst>
                  <a:ext uri="{0D108BD9-81ED-4DB2-BD59-A6C34878D82A}">
                    <a16:rowId xmlns:a16="http://schemas.microsoft.com/office/drawing/2014/main" xmlns="" val="373694431"/>
                  </a:ext>
                </a:extLst>
              </a:tr>
              <a:tr h="370840">
                <a:tc>
                  <a:txBody>
                    <a:bodyPr/>
                    <a:lstStyle/>
                    <a:p>
                      <a:r>
                        <a:rPr lang="en-US" dirty="0" smtClean="0"/>
                        <a:t>The plan outlines</a:t>
                      </a:r>
                      <a:r>
                        <a:rPr lang="en-US" baseline="0" dirty="0" smtClean="0"/>
                        <a:t> a predictable presence in class.</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562233664"/>
                  </a:ext>
                </a:extLst>
              </a:tr>
              <a:tr h="370840">
                <a:tc>
                  <a:txBody>
                    <a:bodyPr/>
                    <a:lstStyle/>
                    <a:p>
                      <a:r>
                        <a:rPr lang="en-US" dirty="0" smtClean="0"/>
                        <a:t>The plan defines assignment due dates and times.</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2884934099"/>
                  </a:ext>
                </a:extLst>
              </a:tr>
              <a:tr h="370840">
                <a:tc>
                  <a:txBody>
                    <a:bodyPr/>
                    <a:lstStyle/>
                    <a:p>
                      <a:r>
                        <a:rPr lang="en-US" dirty="0" smtClean="0"/>
                        <a:t>The plan defines when new content is posted.</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2621127634"/>
                  </a:ext>
                </a:extLst>
              </a:tr>
              <a:tr h="370840">
                <a:tc>
                  <a:txBody>
                    <a:bodyPr/>
                    <a:lstStyle/>
                    <a:p>
                      <a:r>
                        <a:rPr lang="en-US" dirty="0" smtClean="0"/>
                        <a:t>The plan defines when grades are reported.</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3198408797"/>
                  </a:ext>
                </a:extLst>
              </a:tr>
              <a:tr h="370840">
                <a:tc>
                  <a:txBody>
                    <a:bodyPr/>
                    <a:lstStyle/>
                    <a:p>
                      <a:r>
                        <a:rPr lang="en-US" dirty="0" smtClean="0"/>
                        <a:t>The plan defines when weekly, unit, module summaries are posted.</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3005224786"/>
                  </a:ext>
                </a:extLst>
              </a:tr>
              <a:tr h="370840">
                <a:tc>
                  <a:txBody>
                    <a:bodyPr/>
                    <a:lstStyle/>
                    <a:p>
                      <a:r>
                        <a:rPr lang="en-US" dirty="0" smtClean="0"/>
                        <a:t>The plan contains or uses a course calendar.</a:t>
                      </a:r>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xmlns="" val="279649504"/>
                  </a:ext>
                </a:extLst>
              </a:tr>
              <a:tr h="370840">
                <a:tc>
                  <a:txBody>
                    <a:bodyPr/>
                    <a:lstStyle/>
                    <a:p>
                      <a:r>
                        <a:rPr lang="en-US" dirty="0" smtClean="0"/>
                        <a:t>The plan allows for separation and balance of online course time and regular life schedules.</a:t>
                      </a:r>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xmlns="" val="3343565247"/>
                  </a:ext>
                </a:extLst>
              </a:tr>
            </a:tbl>
          </a:graphicData>
        </a:graphic>
      </p:graphicFrame>
      <p:sp>
        <p:nvSpPr>
          <p:cNvPr id="6" name="TextBox 5"/>
          <p:cNvSpPr txBox="1"/>
          <p:nvPr/>
        </p:nvSpPr>
        <p:spPr>
          <a:xfrm>
            <a:off x="1097280" y="5393635"/>
            <a:ext cx="10058400" cy="707886"/>
          </a:xfrm>
          <a:prstGeom prst="rect">
            <a:avLst/>
          </a:prstGeom>
          <a:noFill/>
        </p:spPr>
        <p:txBody>
          <a:bodyPr wrap="square" rtlCol="0">
            <a:spAutoFit/>
          </a:bodyPr>
          <a:lstStyle/>
          <a:p>
            <a:r>
              <a:rPr lang="en-US" sz="2000" dirty="0" smtClean="0"/>
              <a:t>Separate teaching time from other obligations. Use this checklist as a guide to develop a time management plan.</a:t>
            </a:r>
            <a:endParaRPr lang="en-US" sz="2000" dirty="0"/>
          </a:p>
        </p:txBody>
      </p:sp>
    </p:spTree>
    <p:extLst>
      <p:ext uri="{BB962C8B-B14F-4D97-AF65-F5344CB8AC3E}">
        <p14:creationId xmlns:p14="http://schemas.microsoft.com/office/powerpoint/2010/main" val="27055135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Develop a Communication Plan</a:t>
            </a:r>
            <a:br>
              <a:rPr lang="en-US" dirty="0" smtClean="0"/>
            </a:br>
            <a:endParaRPr lang="en-US" dirty="0"/>
          </a:p>
        </p:txBody>
      </p:sp>
      <p:sp>
        <p:nvSpPr>
          <p:cNvPr id="3" name="Content Placeholder 2"/>
          <p:cNvSpPr>
            <a:spLocks noGrp="1"/>
          </p:cNvSpPr>
          <p:nvPr>
            <p:ph sz="half" idx="1"/>
          </p:nvPr>
        </p:nvSpPr>
        <p:spPr>
          <a:xfrm>
            <a:off x="1097279" y="1845734"/>
            <a:ext cx="4937760" cy="1493814"/>
          </a:xfrm>
        </p:spPr>
        <p:txBody>
          <a:bodyPr/>
          <a:lstStyle/>
          <a:p>
            <a:pPr marL="463550" indent="-411163">
              <a:buFont typeface="Arial" panose="020B0604020202020204" pitchFamily="34" charset="0"/>
              <a:buChar char="•"/>
            </a:pPr>
            <a:r>
              <a:rPr lang="en-US" dirty="0" smtClean="0"/>
              <a:t>Develop a plan to converse with your learners.  </a:t>
            </a:r>
          </a:p>
          <a:p>
            <a:pPr marL="463550" indent="-411163">
              <a:buFont typeface="Arial" panose="020B0604020202020204" pitchFamily="34" charset="0"/>
              <a:buChar char="•"/>
            </a:pPr>
            <a:r>
              <a:rPr lang="en-US" dirty="0" smtClean="0"/>
              <a:t>Regular communication relieves learner anxiety. </a:t>
            </a:r>
            <a:endParaRPr lang="en-US" dirty="0"/>
          </a:p>
        </p:txBody>
      </p:sp>
      <p:sp>
        <p:nvSpPr>
          <p:cNvPr id="5" name="Content Placeholder 4"/>
          <p:cNvSpPr>
            <a:spLocks noGrp="1"/>
          </p:cNvSpPr>
          <p:nvPr>
            <p:ph sz="half" idx="2"/>
          </p:nvPr>
        </p:nvSpPr>
        <p:spPr/>
        <p:txBody>
          <a:bodyPr/>
          <a:lstStyle/>
          <a:p>
            <a:r>
              <a:rPr lang="en-US" b="1" dirty="0" smtClean="0"/>
              <a:t>State when and why you will use these tools:</a:t>
            </a:r>
          </a:p>
          <a:p>
            <a:pPr marL="463550" indent="-396875">
              <a:buFont typeface="Arial" panose="020B0604020202020204" pitchFamily="34" charset="0"/>
              <a:buChar char="•"/>
            </a:pPr>
            <a:r>
              <a:rPr lang="en-US" dirty="0" smtClean="0"/>
              <a:t>E-mail</a:t>
            </a:r>
          </a:p>
          <a:p>
            <a:pPr marL="463550" indent="-396875">
              <a:buFont typeface="Arial" panose="020B0604020202020204" pitchFamily="34" charset="0"/>
              <a:buChar char="•"/>
            </a:pPr>
            <a:r>
              <a:rPr lang="en-US" dirty="0" smtClean="0"/>
              <a:t>News or announcement page</a:t>
            </a:r>
          </a:p>
          <a:p>
            <a:pPr marL="463550" indent="-396875">
              <a:buFont typeface="Arial" panose="020B0604020202020204" pitchFamily="34" charset="0"/>
              <a:buChar char="•"/>
            </a:pPr>
            <a:r>
              <a:rPr lang="en-US" dirty="0" smtClean="0"/>
              <a:t>Course calendar</a:t>
            </a:r>
          </a:p>
          <a:p>
            <a:pPr marL="463550" indent="-396875">
              <a:buFont typeface="Arial" panose="020B0604020202020204" pitchFamily="34" charset="0"/>
              <a:buChar char="•"/>
            </a:pPr>
            <a:r>
              <a:rPr lang="en-US" dirty="0" smtClean="0"/>
              <a:t>Discussion boards</a:t>
            </a:r>
          </a:p>
          <a:p>
            <a:pPr marL="463550" indent="-396875">
              <a:buFont typeface="Arial" panose="020B0604020202020204" pitchFamily="34" charset="0"/>
              <a:buChar char="•"/>
            </a:pPr>
            <a:r>
              <a:rPr lang="en-US" dirty="0" smtClean="0"/>
              <a:t>Web chats, such as Skype, Adobe Connect</a:t>
            </a:r>
          </a:p>
          <a:p>
            <a:pPr marL="463550" indent="-396875">
              <a:buFont typeface="Arial" panose="020B0604020202020204" pitchFamily="34" charset="0"/>
              <a:buChar char="•"/>
            </a:pPr>
            <a:r>
              <a:rPr lang="en-US" dirty="0" smtClean="0"/>
              <a:t>Blogs</a:t>
            </a:r>
          </a:p>
          <a:p>
            <a:pPr marL="463550" indent="-396875">
              <a:buFont typeface="Arial" panose="020B0604020202020204" pitchFamily="34" charset="0"/>
              <a:buChar char="•"/>
            </a:pPr>
            <a:r>
              <a:rPr lang="en-US" dirty="0" smtClean="0"/>
              <a:t>Social media sites</a:t>
            </a:r>
          </a:p>
          <a:p>
            <a:pPr marL="201168" lvl="1" indent="0">
              <a:buNone/>
            </a:pPr>
            <a:endParaRPr lang="en-US" dirty="0"/>
          </a:p>
        </p:txBody>
      </p:sp>
    </p:spTree>
    <p:extLst>
      <p:ext uri="{BB962C8B-B14F-4D97-AF65-F5344CB8AC3E}">
        <p14:creationId xmlns:p14="http://schemas.microsoft.com/office/powerpoint/2010/main" val="686192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 Balanced and Comfortable</a:t>
            </a:r>
            <a:endParaRPr lang="en-US" dirty="0"/>
          </a:p>
        </p:txBody>
      </p:sp>
      <p:sp>
        <p:nvSpPr>
          <p:cNvPr id="4" name="TextBox 3"/>
          <p:cNvSpPr txBox="1"/>
          <p:nvPr/>
        </p:nvSpPr>
        <p:spPr>
          <a:xfrm>
            <a:off x="1097280" y="1681786"/>
            <a:ext cx="8527312" cy="347787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Set boundaries for your personal and academic life.</a:t>
            </a:r>
            <a:endParaRPr lang="en-US" sz="2000" dirty="0"/>
          </a:p>
          <a:p>
            <a:pPr marL="914400" lvl="1" indent="-457200">
              <a:buFont typeface="Arial" panose="020B0604020202020204" pitchFamily="34" charset="0"/>
              <a:buChar char="•"/>
            </a:pPr>
            <a:r>
              <a:rPr lang="en-US" sz="2000" dirty="0" smtClean="0"/>
              <a:t>Class time is always on, so avoid “online creep” by working your time management and communication plans.</a:t>
            </a:r>
          </a:p>
          <a:p>
            <a:pPr marL="457200" indent="-457200">
              <a:buFont typeface="Arial" panose="020B0604020202020204" pitchFamily="34" charset="0"/>
              <a:buChar char="•"/>
            </a:pPr>
            <a:r>
              <a:rPr lang="en-US" sz="2000" dirty="0" smtClean="0"/>
              <a:t>Become comfortable with the unpredictability of student learning.</a:t>
            </a:r>
          </a:p>
          <a:p>
            <a:pPr marL="914400" lvl="1" indent="-457200">
              <a:buFont typeface="Arial" panose="020B0604020202020204" pitchFamily="34" charset="0"/>
              <a:buChar char="•"/>
            </a:pPr>
            <a:r>
              <a:rPr lang="en-US" sz="2000" dirty="0" smtClean="0"/>
              <a:t>Trust that students will learn from you, each other, and the course materials.</a:t>
            </a:r>
          </a:p>
          <a:p>
            <a:pPr marL="914400" lvl="1" indent="-457200">
              <a:buFont typeface="Arial" panose="020B0604020202020204" pitchFamily="34" charset="0"/>
              <a:buChar char="•"/>
            </a:pPr>
            <a:r>
              <a:rPr lang="en-US" sz="2000" dirty="0" smtClean="0"/>
              <a:t>Give up control of the spaces and, in an inquiry-based course, let learners develop their content based on general directions or topics you provide.</a:t>
            </a:r>
          </a:p>
          <a:p>
            <a:pPr marL="914400" lvl="1" indent="-457200">
              <a:buFont typeface="Arial" panose="020B0604020202020204" pitchFamily="34" charset="0"/>
              <a:buChar char="•"/>
            </a:pPr>
            <a:r>
              <a:rPr lang="en-US" sz="2000" dirty="0" smtClean="0"/>
              <a:t>If learner products meet criteria for good scholarship, abandon your preconceived notions of what they should produce.</a:t>
            </a:r>
          </a:p>
        </p:txBody>
      </p:sp>
    </p:spTree>
    <p:extLst>
      <p:ext uri="{BB962C8B-B14F-4D97-AF65-F5344CB8AC3E}">
        <p14:creationId xmlns:p14="http://schemas.microsoft.com/office/powerpoint/2010/main" val="1461119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Establish an Online Persona</a:t>
            </a:r>
            <a:endParaRPr lang="en-US" dirty="0"/>
          </a:p>
        </p:txBody>
      </p:sp>
      <p:sp>
        <p:nvSpPr>
          <p:cNvPr id="4" name="TextBox 3"/>
          <p:cNvSpPr txBox="1"/>
          <p:nvPr/>
        </p:nvSpPr>
        <p:spPr>
          <a:xfrm>
            <a:off x="1097280" y="1681786"/>
            <a:ext cx="8527312" cy="2554545"/>
          </a:xfrm>
          <a:prstGeom prst="rect">
            <a:avLst/>
          </a:prstGeom>
          <a:noFill/>
        </p:spPr>
        <p:txBody>
          <a:bodyPr wrap="square" rtlCol="0">
            <a:spAutoFit/>
          </a:bodyPr>
          <a:lstStyle/>
          <a:p>
            <a:pPr marL="457200" indent="-457200">
              <a:buFont typeface="Arial" panose="020B0604020202020204" pitchFamily="34" charset="0"/>
              <a:buChar char="•"/>
            </a:pPr>
            <a:r>
              <a:rPr lang="en-US" sz="2000" dirty="0" smtClean="0"/>
              <a:t>Online persona changes from being the sole source of content to one who helps learners work with content.</a:t>
            </a:r>
            <a:endParaRPr lang="en-US" sz="2000" dirty="0"/>
          </a:p>
          <a:p>
            <a:pPr marL="457200" indent="-457200">
              <a:buFont typeface="Arial" panose="020B0604020202020204" pitchFamily="34" charset="0"/>
              <a:buChar char="•"/>
            </a:pPr>
            <a:r>
              <a:rPr lang="en-US" sz="2000" dirty="0" smtClean="0"/>
              <a:t>To convey your persona:</a:t>
            </a:r>
          </a:p>
          <a:p>
            <a:pPr marL="914400" lvl="1" indent="-457200">
              <a:buFont typeface="Arial" panose="020B0604020202020204" pitchFamily="34" charset="0"/>
              <a:buChar char="•"/>
            </a:pPr>
            <a:r>
              <a:rPr lang="en-US" sz="2000" dirty="0" smtClean="0"/>
              <a:t>Introduce yourself and your philosophy of instruction via brief video.</a:t>
            </a:r>
          </a:p>
          <a:p>
            <a:pPr marL="914400" lvl="1" indent="-457200">
              <a:buFont typeface="Arial" panose="020B0604020202020204" pitchFamily="34" charset="0"/>
              <a:buChar char="•"/>
            </a:pPr>
            <a:r>
              <a:rPr lang="en-US" sz="2000" dirty="0" smtClean="0"/>
              <a:t>Produce audio messages in PowerPoint.</a:t>
            </a:r>
          </a:p>
          <a:p>
            <a:pPr marL="914400" lvl="1" indent="-457200">
              <a:buFont typeface="Arial" panose="020B0604020202020204" pitchFamily="34" charset="0"/>
              <a:buChar char="•"/>
            </a:pPr>
            <a:r>
              <a:rPr lang="en-US" sz="2000" dirty="0" smtClean="0"/>
              <a:t>Use live Web conferencing to invite students to interact with you.</a:t>
            </a:r>
            <a:endParaRPr lang="en-US" sz="2000" dirty="0"/>
          </a:p>
          <a:p>
            <a:pPr marL="1371600" lvl="2" indent="-457200">
              <a:buFont typeface="Arial" panose="020B0604020202020204" pitchFamily="34" charset="0"/>
              <a:buChar char="•"/>
            </a:pPr>
            <a:r>
              <a:rPr lang="en-US" sz="2000" dirty="0" smtClean="0"/>
              <a:t>You may need to plan multiple sessions to accommodate different time zones and schedules.</a:t>
            </a:r>
          </a:p>
        </p:txBody>
      </p:sp>
    </p:spTree>
    <p:extLst>
      <p:ext uri="{BB962C8B-B14F-4D97-AF65-F5344CB8AC3E}">
        <p14:creationId xmlns:p14="http://schemas.microsoft.com/office/powerpoint/2010/main" val="1086311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Thinking and Acting Like an Online Instructor</a:t>
            </a:r>
            <a:endParaRPr lang="en-US" dirty="0"/>
          </a:p>
        </p:txBody>
      </p:sp>
      <p:sp>
        <p:nvSpPr>
          <p:cNvPr id="4" name="TextBox 3"/>
          <p:cNvSpPr txBox="1"/>
          <p:nvPr/>
        </p:nvSpPr>
        <p:spPr>
          <a:xfrm>
            <a:off x="2445487" y="1768207"/>
            <a:ext cx="8527312" cy="2862322"/>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Establish and implement a time management plan.</a:t>
            </a:r>
          </a:p>
          <a:p>
            <a:pPr marL="457200" indent="-457200">
              <a:buAutoNum type="arabicPeriod"/>
            </a:pPr>
            <a:r>
              <a:rPr lang="en-US" sz="2000" dirty="0"/>
              <a:t>Develop a communication plan that states how and when you will converse with your learners.</a:t>
            </a:r>
          </a:p>
          <a:p>
            <a:pPr marL="457200" indent="-457200">
              <a:buAutoNum type="arabicPeriod"/>
            </a:pPr>
            <a:r>
              <a:rPr lang="en-US" sz="2000" dirty="0"/>
              <a:t>Balance online teaching with other aspects of your life.</a:t>
            </a:r>
          </a:p>
          <a:p>
            <a:pPr marL="457200" indent="-457200">
              <a:buAutoNum type="arabicPeriod"/>
            </a:pPr>
            <a:r>
              <a:rPr lang="en-US" sz="2000" dirty="0"/>
              <a:t>Develop a sense of comfort with the unpredictability of student learning; trust that students will learn from each other and the course materials.</a:t>
            </a:r>
          </a:p>
          <a:p>
            <a:pPr marL="457200" indent="-457200">
              <a:buAutoNum type="arabicPeriod"/>
            </a:pPr>
            <a:r>
              <a:rPr lang="en-US" sz="2000" dirty="0"/>
              <a:t>Establish an online persona via your words and actions.</a:t>
            </a:r>
          </a:p>
          <a:p>
            <a:endParaRPr lang="en-US" sz="2000" dirty="0"/>
          </a:p>
        </p:txBody>
      </p:sp>
      <p:sp>
        <p:nvSpPr>
          <p:cNvPr id="6" name="Freeform 5"/>
          <p:cNvSpPr/>
          <p:nvPr/>
        </p:nvSpPr>
        <p:spPr>
          <a:xfrm>
            <a:off x="279718" y="17925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smtClean="0">
                <a:effectLst>
                  <a:outerShdw blurRad="38100" dist="38100" dir="2700000" algn="tl">
                    <a:srgbClr val="000000">
                      <a:alpha val="43137"/>
                    </a:srgbClr>
                  </a:outerShdw>
                </a:effectLst>
              </a:rPr>
              <a:t>1</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90426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 Reference</a:t>
            </a:r>
            <a:endParaRPr lang="en-US" dirty="0"/>
          </a:p>
        </p:txBody>
      </p:sp>
      <p:sp>
        <p:nvSpPr>
          <p:cNvPr id="3" name="Content Placeholder 2"/>
          <p:cNvSpPr>
            <a:spLocks noGrp="1"/>
          </p:cNvSpPr>
          <p:nvPr>
            <p:ph idx="1"/>
          </p:nvPr>
        </p:nvSpPr>
        <p:spPr/>
        <p:txBody>
          <a:bodyPr/>
          <a:lstStyle/>
          <a:p>
            <a:pPr marL="457200" indent="-457200">
              <a:buNone/>
            </a:pPr>
            <a:r>
              <a:rPr lang="en-US" dirty="0"/>
              <a:t>Stein,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29681009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2706513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Building Spaces and Places for Learning</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5</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32157905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Describe the function of learning spaces that promote interaction</a:t>
            </a:r>
          </a:p>
          <a:p>
            <a:pPr marL="457200" indent="-457200">
              <a:buFont typeface="+mj-lt"/>
              <a:buAutoNum type="arabicPeriod"/>
            </a:pPr>
            <a:r>
              <a:rPr lang="en-US" dirty="0"/>
              <a:t>Identify various private and public spaces for learners and the role they play in learning</a:t>
            </a:r>
          </a:p>
          <a:p>
            <a:pPr marL="457200" indent="-457200">
              <a:buFont typeface="+mj-lt"/>
              <a:buAutoNum type="arabicPeriod"/>
            </a:pPr>
            <a:r>
              <a:rPr lang="en-US" dirty="0"/>
              <a:t>Define community space</a:t>
            </a:r>
          </a:p>
          <a:p>
            <a:pPr marL="457200" indent="-457200">
              <a:buFont typeface="+mj-lt"/>
              <a:buAutoNum type="arabicPeriod"/>
            </a:pPr>
            <a:r>
              <a:rPr lang="en-US" dirty="0"/>
              <a:t>Explain the role of spaces for nonacademic talk</a:t>
            </a:r>
          </a:p>
          <a:p>
            <a:pPr marL="457200" indent="-457200">
              <a:buFont typeface="+mj-lt"/>
              <a:buAutoNum type="arabicPeriod"/>
            </a:pPr>
            <a:r>
              <a:rPr lang="en-US" dirty="0"/>
              <a:t>Assess the utility of various technology tools for your course</a:t>
            </a:r>
          </a:p>
        </p:txBody>
      </p:sp>
    </p:spTree>
    <p:extLst>
      <p:ext uri="{BB962C8B-B14F-4D97-AF65-F5344CB8AC3E}">
        <p14:creationId xmlns:p14="http://schemas.microsoft.com/office/powerpoint/2010/main" val="28991565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A Key Component</a:t>
            </a:r>
            <a:endParaRPr lang="en-US" dirty="0"/>
          </a:p>
        </p:txBody>
      </p:sp>
      <p:sp>
        <p:nvSpPr>
          <p:cNvPr id="3" name="Content Placeholder 2"/>
          <p:cNvSpPr>
            <a:spLocks noGrp="1"/>
          </p:cNvSpPr>
          <p:nvPr>
            <p:ph idx="1"/>
          </p:nvPr>
        </p:nvSpPr>
        <p:spPr/>
        <p:txBody>
          <a:bodyPr/>
          <a:lstStyle/>
          <a:p>
            <a:pPr marL="568325" indent="-342900">
              <a:buFont typeface="Arial" panose="020B0604020202020204" pitchFamily="34" charset="0"/>
              <a:buChar char="•"/>
            </a:pPr>
            <a:r>
              <a:rPr lang="en-US" dirty="0" smtClean="0"/>
              <a:t>Interaction is a core component of online teaching.</a:t>
            </a:r>
          </a:p>
          <a:p>
            <a:pPr marL="860933" lvl="1" indent="-342900">
              <a:buFont typeface="Arial" panose="020B0604020202020204" pitchFamily="34" charset="0"/>
              <a:buChar char="•"/>
            </a:pPr>
            <a:r>
              <a:rPr lang="en-US" dirty="0" smtClean="0"/>
              <a:t>Sustains learner interest</a:t>
            </a:r>
          </a:p>
          <a:p>
            <a:pPr marL="860933" lvl="1" indent="-342900">
              <a:buFont typeface="Arial" panose="020B0604020202020204" pitchFamily="34" charset="0"/>
              <a:buChar char="•"/>
            </a:pPr>
            <a:r>
              <a:rPr lang="en-US" dirty="0" smtClean="0"/>
              <a:t>Sustains commitment to participating at a distance</a:t>
            </a:r>
          </a:p>
          <a:p>
            <a:pPr marL="568325" indent="-342900">
              <a:buFont typeface="Arial" panose="020B0604020202020204" pitchFamily="34" charset="0"/>
              <a:buChar char="•"/>
            </a:pPr>
            <a:r>
              <a:rPr lang="en-US" dirty="0" smtClean="0"/>
              <a:t>Types of interaction:</a:t>
            </a:r>
          </a:p>
          <a:p>
            <a:pPr marL="860933" lvl="1" indent="-342900">
              <a:buFont typeface="Arial" panose="020B0604020202020204" pitchFamily="34" charset="0"/>
              <a:buChar char="•"/>
            </a:pPr>
            <a:r>
              <a:rPr lang="en-US" dirty="0" smtClean="0"/>
              <a:t>Learner-content</a:t>
            </a:r>
          </a:p>
          <a:p>
            <a:pPr marL="860933" lvl="1" indent="-342900">
              <a:buFont typeface="Arial" panose="020B0604020202020204" pitchFamily="34" charset="0"/>
              <a:buChar char="•"/>
            </a:pPr>
            <a:r>
              <a:rPr lang="en-US" dirty="0" smtClean="0"/>
              <a:t>Learner-instructor</a:t>
            </a:r>
          </a:p>
          <a:p>
            <a:pPr marL="860933" lvl="1" indent="-342900">
              <a:buFont typeface="Arial" panose="020B0604020202020204" pitchFamily="34" charset="0"/>
              <a:buChar char="•"/>
            </a:pPr>
            <a:r>
              <a:rPr lang="en-US" dirty="0" smtClean="0"/>
              <a:t>Learner-learner</a:t>
            </a:r>
          </a:p>
          <a:p>
            <a:pPr marL="860933" lvl="1" indent="-342900">
              <a:buFont typeface="Arial" panose="020B0604020202020204" pitchFamily="34" charset="0"/>
              <a:buChar char="•"/>
            </a:pPr>
            <a:r>
              <a:rPr lang="en-US" dirty="0" smtClean="0"/>
              <a:t>Instructor-and-learner-interface</a:t>
            </a:r>
          </a:p>
          <a:p>
            <a:pPr marL="860933" lvl="1" indent="-342900">
              <a:buFont typeface="Arial" panose="020B0604020202020204" pitchFamily="34" charset="0"/>
              <a:buChar char="•"/>
            </a:pPr>
            <a:r>
              <a:rPr lang="en-US" dirty="0" smtClean="0"/>
              <a:t>Learner-to-self</a:t>
            </a:r>
          </a:p>
        </p:txBody>
      </p:sp>
    </p:spTree>
    <p:extLst>
      <p:ext uri="{BB962C8B-B14F-4D97-AF65-F5344CB8AC3E}">
        <p14:creationId xmlns:p14="http://schemas.microsoft.com/office/powerpoint/2010/main" val="344023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Learner-Content Interaction</a:t>
            </a:r>
            <a:br>
              <a:rPr lang="en-US" dirty="0" smtClean="0"/>
            </a:br>
            <a:endParaRPr lang="en-US" dirty="0"/>
          </a:p>
        </p:txBody>
      </p:sp>
      <p:sp>
        <p:nvSpPr>
          <p:cNvPr id="7" name="Content Placeholder 6"/>
          <p:cNvSpPr>
            <a:spLocks noGrp="1"/>
          </p:cNvSpPr>
          <p:nvPr>
            <p:ph sz="half" idx="1"/>
          </p:nvPr>
        </p:nvSpPr>
        <p:spPr/>
        <p:txBody>
          <a:bodyPr/>
          <a:lstStyle/>
          <a:p>
            <a:pPr marL="568325" indent="-342900">
              <a:buFont typeface="Arial" panose="020B0604020202020204" pitchFamily="34" charset="0"/>
              <a:buChar char="•"/>
            </a:pPr>
            <a:r>
              <a:rPr lang="en-US" dirty="0" smtClean="0"/>
              <a:t>Learner acquisition of subject matter for the primary purpose of gaining information.</a:t>
            </a:r>
          </a:p>
          <a:p>
            <a:pPr marL="568325" indent="-342900">
              <a:buFont typeface="Arial" panose="020B0604020202020204" pitchFamily="34" charset="0"/>
              <a:buChar char="•"/>
            </a:pPr>
            <a:r>
              <a:rPr lang="en-US" dirty="0" smtClean="0"/>
              <a:t>Activities include:</a:t>
            </a:r>
          </a:p>
          <a:p>
            <a:pPr marL="860933" lvl="1" indent="-342900">
              <a:buFont typeface="Arial" panose="020B0604020202020204" pitchFamily="34" charset="0"/>
              <a:buChar char="•"/>
            </a:pPr>
            <a:r>
              <a:rPr lang="en-US" dirty="0" smtClean="0"/>
              <a:t>Readings</a:t>
            </a:r>
          </a:p>
          <a:p>
            <a:pPr marL="860933" lvl="1" indent="-342900">
              <a:buFont typeface="Arial" panose="020B0604020202020204" pitchFamily="34" charset="0"/>
              <a:buChar char="•"/>
            </a:pPr>
            <a:r>
              <a:rPr lang="en-US" dirty="0" smtClean="0"/>
              <a:t>Web searches</a:t>
            </a:r>
          </a:p>
          <a:p>
            <a:pPr marL="860933" lvl="1" indent="-342900">
              <a:buFont typeface="Arial" panose="020B0604020202020204" pitchFamily="34" charset="0"/>
              <a:buChar char="•"/>
            </a:pPr>
            <a:r>
              <a:rPr lang="en-US" dirty="0" smtClean="0"/>
              <a:t>Videos </a:t>
            </a:r>
          </a:p>
          <a:p>
            <a:pPr marL="568325" indent="-342900">
              <a:buFont typeface="Arial" panose="020B0604020202020204" pitchFamily="34" charset="0"/>
              <a:buChar char="•"/>
            </a:pPr>
            <a:r>
              <a:rPr lang="en-US" dirty="0" smtClean="0"/>
              <a:t>Use visual, auditory, and kinesthetic approaches when presenting content online, such as text, audio clips, quizzes with immediate feedback (</a:t>
            </a:r>
            <a:r>
              <a:rPr lang="en-US" dirty="0" err="1" smtClean="0"/>
              <a:t>Barbe</a:t>
            </a:r>
            <a:r>
              <a:rPr lang="en-US" dirty="0" smtClean="0"/>
              <a:t>, </a:t>
            </a:r>
            <a:r>
              <a:rPr lang="en-US" dirty="0" err="1" smtClean="0"/>
              <a:t>Swassing</a:t>
            </a:r>
            <a:r>
              <a:rPr lang="en-US" dirty="0" smtClean="0"/>
              <a:t>, &amp; </a:t>
            </a:r>
            <a:r>
              <a:rPr lang="en-US" dirty="0" err="1" smtClean="0"/>
              <a:t>Milone</a:t>
            </a:r>
            <a:r>
              <a:rPr lang="en-US" dirty="0" smtClean="0"/>
              <a:t>, 1979).</a:t>
            </a:r>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212560"/>
            <a:ext cx="4937125" cy="3290130"/>
          </a:xfrm>
        </p:spPr>
      </p:pic>
    </p:spTree>
    <p:extLst>
      <p:ext uri="{BB962C8B-B14F-4D97-AF65-F5344CB8AC3E}">
        <p14:creationId xmlns:p14="http://schemas.microsoft.com/office/powerpoint/2010/main" val="3425574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Learner-instructor Interaction</a:t>
            </a:r>
            <a:br>
              <a:rPr lang="en-US" dirty="0" smtClean="0"/>
            </a:br>
            <a:endParaRPr lang="en-US" dirty="0"/>
          </a:p>
        </p:txBody>
      </p:sp>
      <p:sp>
        <p:nvSpPr>
          <p:cNvPr id="7" name="Content Placeholder 6"/>
          <p:cNvSpPr>
            <a:spLocks noGrp="1"/>
          </p:cNvSpPr>
          <p:nvPr>
            <p:ph sz="half" idx="1"/>
          </p:nvPr>
        </p:nvSpPr>
        <p:spPr/>
        <p:txBody>
          <a:bodyPr/>
          <a:lstStyle/>
          <a:p>
            <a:pPr marL="508000" indent="-342900">
              <a:buFont typeface="Arial" panose="020B0604020202020204" pitchFamily="34" charset="0"/>
              <a:buChar char="•"/>
            </a:pPr>
            <a:r>
              <a:rPr lang="en-US" dirty="0" smtClean="0"/>
              <a:t>Opportunities to address or hear the voice (or text) of the instructor in support of the learning process.</a:t>
            </a:r>
          </a:p>
          <a:p>
            <a:pPr marL="508000" indent="-342900">
              <a:buFont typeface="Arial" panose="020B0604020202020204" pitchFamily="34" charset="0"/>
              <a:buChar char="•"/>
            </a:pPr>
            <a:r>
              <a:rPr lang="en-US" dirty="0" smtClean="0"/>
              <a:t>Examples:</a:t>
            </a:r>
          </a:p>
          <a:p>
            <a:pPr marL="800608" lvl="1" indent="-342900">
              <a:buFont typeface="Arial" panose="020B0604020202020204" pitchFamily="34" charset="0"/>
              <a:buChar char="•"/>
            </a:pPr>
            <a:r>
              <a:rPr lang="en-US" dirty="0" smtClean="0"/>
              <a:t>E-mail comments</a:t>
            </a:r>
          </a:p>
          <a:p>
            <a:pPr marL="800608" lvl="1" indent="-342900">
              <a:buFont typeface="Arial" panose="020B0604020202020204" pitchFamily="34" charset="0"/>
              <a:buChar char="•"/>
            </a:pPr>
            <a:r>
              <a:rPr lang="en-US" dirty="0" smtClean="0"/>
              <a:t>“Ask the Instructor” space</a:t>
            </a:r>
          </a:p>
          <a:p>
            <a:pPr marL="800608" lvl="1" indent="-342900">
              <a:buFont typeface="Arial" panose="020B0604020202020204" pitchFamily="34" charset="0"/>
              <a:buChar char="•"/>
            </a:pPr>
            <a:r>
              <a:rPr lang="en-US" dirty="0" smtClean="0"/>
              <a:t>Virtual office hours</a:t>
            </a:r>
          </a:p>
          <a:p>
            <a:pPr marL="800608" lvl="1" indent="-342900">
              <a:buFont typeface="Arial" panose="020B0604020202020204" pitchFamily="34" charset="0"/>
              <a:buChar char="•"/>
            </a:pPr>
            <a:r>
              <a:rPr lang="en-US" dirty="0" smtClean="0"/>
              <a:t>Assessments</a:t>
            </a:r>
          </a:p>
          <a:p>
            <a:pPr marL="508000" indent="-342900">
              <a:buFont typeface="Arial" panose="020B0604020202020204" pitchFamily="34" charset="0"/>
              <a:buChar char="•"/>
            </a:pPr>
            <a:r>
              <a:rPr lang="en-US" dirty="0" smtClean="0"/>
              <a:t>Consider learners’ familiarity with various tools when communicating.</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84365" y="1864431"/>
            <a:ext cx="5691239" cy="3268397"/>
          </a:xfrm>
        </p:spPr>
      </p:pic>
    </p:spTree>
    <p:extLst>
      <p:ext uri="{BB962C8B-B14F-4D97-AF65-F5344CB8AC3E}">
        <p14:creationId xmlns:p14="http://schemas.microsoft.com/office/powerpoint/2010/main" val="1230112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Learner-Learner Interaction</a:t>
            </a:r>
            <a:br>
              <a:rPr lang="en-US" dirty="0" smtClean="0"/>
            </a:br>
            <a:endParaRPr lang="en-US" dirty="0"/>
          </a:p>
        </p:txBody>
      </p:sp>
      <p:sp>
        <p:nvSpPr>
          <p:cNvPr id="7" name="Content Placeholder 6"/>
          <p:cNvSpPr>
            <a:spLocks noGrp="1"/>
          </p:cNvSpPr>
          <p:nvPr>
            <p:ph sz="half" idx="1"/>
          </p:nvPr>
        </p:nvSpPr>
        <p:spPr/>
        <p:txBody>
          <a:bodyPr/>
          <a:lstStyle/>
          <a:p>
            <a:pPr marL="463550" indent="-344488">
              <a:buFont typeface="Arial" panose="020B0604020202020204" pitchFamily="34" charset="0"/>
              <a:buChar char="•"/>
            </a:pPr>
            <a:r>
              <a:rPr lang="en-US" dirty="0" smtClean="0"/>
              <a:t>The ways in which learners share information, engage in dialogue, develop a shared understanding of the issues without the presence of an instructor.</a:t>
            </a:r>
          </a:p>
          <a:p>
            <a:pPr marL="463550" indent="-344488">
              <a:buFont typeface="Arial" panose="020B0604020202020204" pitchFamily="34" charset="0"/>
              <a:buChar char="•"/>
            </a:pPr>
            <a:r>
              <a:rPr lang="en-US" dirty="0" smtClean="0"/>
              <a:t>Primary way that learners begin to take ownership of the course and become knowledge creators.</a:t>
            </a:r>
          </a:p>
          <a:p>
            <a:pPr marL="463550" indent="-344488">
              <a:buFont typeface="Arial" panose="020B0604020202020204" pitchFamily="34" charset="0"/>
              <a:buChar char="•"/>
            </a:pPr>
            <a:r>
              <a:rPr lang="en-US" dirty="0" smtClean="0"/>
              <a:t>Examples:</a:t>
            </a:r>
          </a:p>
          <a:p>
            <a:pPr marL="756158" lvl="1" indent="-344488">
              <a:buFont typeface="Arial" panose="020B0604020202020204" pitchFamily="34" charset="0"/>
              <a:buChar char="•"/>
            </a:pPr>
            <a:r>
              <a:rPr lang="en-US" dirty="0" smtClean="0"/>
              <a:t>Wikis</a:t>
            </a:r>
          </a:p>
          <a:p>
            <a:pPr marL="756158" lvl="1" indent="-344488">
              <a:buFont typeface="Arial" panose="020B0604020202020204" pitchFamily="34" charset="0"/>
              <a:buChar char="•"/>
            </a:pPr>
            <a:r>
              <a:rPr lang="en-US" dirty="0" smtClean="0"/>
              <a:t>Social media sites</a:t>
            </a:r>
          </a:p>
          <a:p>
            <a:pPr marL="756158" lvl="1" indent="-344488">
              <a:buFont typeface="Arial" panose="020B0604020202020204" pitchFamily="34" charset="0"/>
              <a:buChar char="•"/>
            </a:pPr>
            <a:r>
              <a:rPr lang="en-US" dirty="0" smtClean="0"/>
              <a:t>Discussion boards</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212560"/>
            <a:ext cx="4937125" cy="3290130"/>
          </a:xfrm>
        </p:spPr>
      </p:pic>
    </p:spTree>
    <p:extLst>
      <p:ext uri="{BB962C8B-B14F-4D97-AF65-F5344CB8AC3E}">
        <p14:creationId xmlns:p14="http://schemas.microsoft.com/office/powerpoint/2010/main" val="2199707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Learner-Self Interaction</a:t>
            </a:r>
            <a:br>
              <a:rPr lang="en-US" dirty="0" smtClean="0"/>
            </a:br>
            <a:endParaRPr lang="en-US" dirty="0"/>
          </a:p>
        </p:txBody>
      </p:sp>
      <p:sp>
        <p:nvSpPr>
          <p:cNvPr id="7" name="Content Placeholder 6"/>
          <p:cNvSpPr>
            <a:spLocks noGrp="1"/>
          </p:cNvSpPr>
          <p:nvPr>
            <p:ph sz="half" idx="1"/>
          </p:nvPr>
        </p:nvSpPr>
        <p:spPr/>
        <p:txBody>
          <a:bodyPr/>
          <a:lstStyle/>
          <a:p>
            <a:pPr marL="511175" indent="-344488">
              <a:buFont typeface="Arial" panose="020B0604020202020204" pitchFamily="34" charset="0"/>
              <a:buChar char="•"/>
            </a:pPr>
            <a:r>
              <a:rPr lang="en-US" dirty="0" smtClean="0"/>
              <a:t>Includes critical reflection on assumptions and critical self-reflection on assumptions (</a:t>
            </a:r>
            <a:r>
              <a:rPr lang="en-US" dirty="0" err="1" smtClean="0"/>
              <a:t>Kreber</a:t>
            </a:r>
            <a:r>
              <a:rPr lang="en-US" dirty="0" smtClean="0"/>
              <a:t>, 2011).</a:t>
            </a:r>
          </a:p>
          <a:p>
            <a:pPr marL="511175" indent="-344488">
              <a:buFont typeface="Arial" panose="020B0604020202020204" pitchFamily="34" charset="0"/>
              <a:buChar char="•"/>
            </a:pPr>
            <a:r>
              <a:rPr lang="en-US" dirty="0" smtClean="0"/>
              <a:t>Critical reflection on assumptions means we assess where our thoughts come from and consider what is told to us.</a:t>
            </a:r>
          </a:p>
          <a:p>
            <a:pPr marL="511175" indent="-344488">
              <a:buFont typeface="Arial" panose="020B0604020202020204" pitchFamily="34" charset="0"/>
              <a:buChar char="•"/>
            </a:pPr>
            <a:r>
              <a:rPr lang="en-US" dirty="0" smtClean="0"/>
              <a:t>Critical self-reflection on assumptions means we focus on our own thoughts and how they influence our own actions. </a:t>
            </a:r>
          </a:p>
          <a:p>
            <a:pPr marL="511175" indent="-344488">
              <a:buFont typeface="Arial" panose="020B0604020202020204" pitchFamily="34" charset="0"/>
              <a:buChar char="•"/>
            </a:pPr>
            <a:r>
              <a:rPr lang="en-US" dirty="0" smtClean="0"/>
              <a:t>The ability to critically reflect on our assumptions is key to understanding a learning experience.</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212560"/>
            <a:ext cx="4937125" cy="3290130"/>
          </a:xfrm>
        </p:spPr>
      </p:pic>
    </p:spTree>
    <p:extLst>
      <p:ext uri="{BB962C8B-B14F-4D97-AF65-F5344CB8AC3E}">
        <p14:creationId xmlns:p14="http://schemas.microsoft.com/office/powerpoint/2010/main" val="1043948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smtClean="0"/>
              <a:t/>
            </a:r>
            <a:br>
              <a:rPr lang="en-US" smtClean="0"/>
            </a:br>
            <a:r>
              <a:rPr lang="en-US" smtClean="0"/>
              <a:t>Instructor-and-Learner-Interface </a:t>
            </a:r>
            <a:r>
              <a:rPr lang="en-US" dirty="0" smtClean="0"/>
              <a:t>Interaction</a:t>
            </a:r>
            <a:br>
              <a:rPr lang="en-US" dirty="0" smtClean="0"/>
            </a:br>
            <a:endParaRPr lang="en-US" dirty="0"/>
          </a:p>
        </p:txBody>
      </p:sp>
      <p:sp>
        <p:nvSpPr>
          <p:cNvPr id="7" name="Content Placeholder 6"/>
          <p:cNvSpPr>
            <a:spLocks noGrp="1"/>
          </p:cNvSpPr>
          <p:nvPr>
            <p:ph sz="half" idx="1"/>
          </p:nvPr>
        </p:nvSpPr>
        <p:spPr/>
        <p:txBody>
          <a:bodyPr/>
          <a:lstStyle/>
          <a:p>
            <a:pPr marL="568325" indent="-342900">
              <a:buFont typeface="Arial" panose="020B0604020202020204" pitchFamily="34" charset="0"/>
              <a:buChar char="•"/>
            </a:pPr>
            <a:r>
              <a:rPr lang="en-US" dirty="0" smtClean="0"/>
              <a:t>Describes how learners and instructors use e-teaching tools and understand their limits and advantages.</a:t>
            </a:r>
          </a:p>
          <a:p>
            <a:pPr marL="568325" indent="-342900">
              <a:buFont typeface="Arial" panose="020B0604020202020204" pitchFamily="34" charset="0"/>
              <a:buChar char="•"/>
            </a:pPr>
            <a:r>
              <a:rPr lang="en-US" dirty="0" smtClean="0"/>
              <a:t>What to consider when selecting tools:</a:t>
            </a:r>
          </a:p>
          <a:p>
            <a:pPr marL="860933" lvl="1" indent="-342900">
              <a:buFont typeface="Arial" panose="020B0604020202020204" pitchFamily="34" charset="0"/>
              <a:buChar char="•"/>
            </a:pPr>
            <a:r>
              <a:rPr lang="en-US" dirty="0" smtClean="0"/>
              <a:t>Availability</a:t>
            </a:r>
          </a:p>
          <a:p>
            <a:pPr marL="860933" lvl="1" indent="-342900">
              <a:buFont typeface="Arial" panose="020B0604020202020204" pitchFamily="34" charset="0"/>
              <a:buChar char="•"/>
            </a:pPr>
            <a:r>
              <a:rPr lang="en-US" dirty="0" smtClean="0"/>
              <a:t>Privacy</a:t>
            </a:r>
          </a:p>
          <a:p>
            <a:pPr marL="860933" lvl="1" indent="-342900">
              <a:buFont typeface="Arial" panose="020B0604020202020204" pitchFamily="34" charset="0"/>
              <a:buChar char="•"/>
            </a:pPr>
            <a:r>
              <a:rPr lang="en-US" dirty="0" smtClean="0"/>
              <a:t>Time it takes to learn</a:t>
            </a:r>
          </a:p>
          <a:p>
            <a:pPr marL="860933" lvl="1" indent="-342900">
              <a:buFont typeface="Arial" panose="020B0604020202020204" pitchFamily="34" charset="0"/>
              <a:buChar char="•"/>
            </a:pPr>
            <a:r>
              <a:rPr lang="en-US" dirty="0" smtClean="0"/>
              <a:t>Extent to which tools promote individual, group, or collaborative learning in community</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212560"/>
            <a:ext cx="4937125" cy="3290130"/>
          </a:xfrm>
        </p:spPr>
      </p:pic>
    </p:spTree>
    <p:extLst>
      <p:ext uri="{BB962C8B-B14F-4D97-AF65-F5344CB8AC3E}">
        <p14:creationId xmlns:p14="http://schemas.microsoft.com/office/powerpoint/2010/main" val="28600777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and Learning Spaces</a:t>
            </a:r>
            <a:endParaRPr lang="en-US" dirty="0"/>
          </a:p>
        </p:txBody>
      </p:sp>
      <p:sp>
        <p:nvSpPr>
          <p:cNvPr id="3" name="Content Placeholder 2"/>
          <p:cNvSpPr>
            <a:spLocks noGrp="1"/>
          </p:cNvSpPr>
          <p:nvPr>
            <p:ph idx="1"/>
          </p:nvPr>
        </p:nvSpPr>
        <p:spPr/>
        <p:txBody>
          <a:bodyPr/>
          <a:lstStyle/>
          <a:p>
            <a:pPr marL="509587" indent="-342900">
              <a:buFont typeface="Arial" panose="020B0604020202020204" pitchFamily="34" charset="0"/>
              <a:buChar char="•"/>
            </a:pPr>
            <a:r>
              <a:rPr lang="en-US" dirty="0" smtClean="0"/>
              <a:t>Online spaces can foster independent and interdependent learning.</a:t>
            </a:r>
          </a:p>
          <a:p>
            <a:pPr marL="509587" indent="-342900">
              <a:buFont typeface="Arial" panose="020B0604020202020204" pitchFamily="34" charset="0"/>
              <a:buChar char="•"/>
            </a:pPr>
            <a:r>
              <a:rPr lang="en-US" dirty="0" smtClean="0"/>
              <a:t>Start by building spaces that promote the different types of interaction:</a:t>
            </a:r>
          </a:p>
          <a:p>
            <a:pPr marL="802195" lvl="1" indent="-342900">
              <a:buFont typeface="Arial" panose="020B0604020202020204" pitchFamily="34" charset="0"/>
              <a:buChar char="•"/>
            </a:pPr>
            <a:r>
              <a:rPr lang="en-US" dirty="0" smtClean="0"/>
              <a:t>Learner-content</a:t>
            </a:r>
          </a:p>
          <a:p>
            <a:pPr marL="802195" lvl="1" indent="-342900">
              <a:buFont typeface="Arial" panose="020B0604020202020204" pitchFamily="34" charset="0"/>
              <a:buChar char="•"/>
            </a:pPr>
            <a:r>
              <a:rPr lang="en-US" dirty="0" smtClean="0"/>
              <a:t>Learner-instructor</a:t>
            </a:r>
          </a:p>
          <a:p>
            <a:pPr marL="802195" lvl="1" indent="-342900">
              <a:buFont typeface="Arial" panose="020B0604020202020204" pitchFamily="34" charset="0"/>
              <a:buChar char="•"/>
            </a:pPr>
            <a:r>
              <a:rPr lang="en-US" dirty="0" smtClean="0"/>
              <a:t>Learner-learner</a:t>
            </a:r>
          </a:p>
          <a:p>
            <a:pPr marL="802195" lvl="1" indent="-342900">
              <a:buFont typeface="Arial" panose="020B0604020202020204" pitchFamily="34" charset="0"/>
              <a:buChar char="•"/>
            </a:pPr>
            <a:r>
              <a:rPr lang="en-US" dirty="0" smtClean="0"/>
              <a:t>Learner-self</a:t>
            </a:r>
          </a:p>
          <a:p>
            <a:pPr marL="802195" lvl="1" indent="-342900">
              <a:buFont typeface="Arial" panose="020B0604020202020204" pitchFamily="34" charset="0"/>
              <a:buChar char="•"/>
            </a:pPr>
            <a:r>
              <a:rPr lang="en-US" dirty="0" smtClean="0"/>
              <a:t>Instructor-and-learner-interface</a:t>
            </a:r>
          </a:p>
          <a:p>
            <a:pPr marL="509587" indent="-342900">
              <a:buFont typeface="Arial" panose="020B0604020202020204" pitchFamily="34" charset="0"/>
              <a:buChar char="•"/>
            </a:pPr>
            <a:r>
              <a:rPr lang="en-US" dirty="0" smtClean="0"/>
              <a:t>Spaces can be built around the ideas of knowledge acquisition, knowledge creation, knowledge application, and knowledge sharing.</a:t>
            </a:r>
            <a:endParaRPr lang="en-US" dirty="0"/>
          </a:p>
        </p:txBody>
      </p:sp>
    </p:spTree>
    <p:extLst>
      <p:ext uri="{BB962C8B-B14F-4D97-AF65-F5344CB8AC3E}">
        <p14:creationId xmlns:p14="http://schemas.microsoft.com/office/powerpoint/2010/main" val="15370436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Space: Weekly Content</a:t>
            </a:r>
            <a:endParaRPr lang="en-US" dirty="0"/>
          </a:p>
        </p:txBody>
      </p:sp>
      <p:sp>
        <p:nvSpPr>
          <p:cNvPr id="3" name="Content Placeholder 2"/>
          <p:cNvSpPr>
            <a:spLocks noGrp="1"/>
          </p:cNvSpPr>
          <p:nvPr>
            <p:ph idx="1"/>
          </p:nvPr>
        </p:nvSpPr>
        <p:spPr/>
        <p:txBody>
          <a:bodyPr/>
          <a:lstStyle/>
          <a:p>
            <a:pPr marL="463550" indent="-344488">
              <a:buFont typeface="Arial" panose="020B0604020202020204" pitchFamily="34" charset="0"/>
              <a:buChar char="•"/>
            </a:pPr>
            <a:r>
              <a:rPr lang="en-US" dirty="0" smtClean="0"/>
              <a:t>Provides direction, content, and context for learning. Sections may include:</a:t>
            </a:r>
          </a:p>
          <a:p>
            <a:pPr marL="756158" lvl="1" indent="-344488">
              <a:buFont typeface="Arial" panose="020B0604020202020204" pitchFamily="34" charset="0"/>
              <a:buChar char="•"/>
            </a:pPr>
            <a:r>
              <a:rPr lang="en-US" dirty="0" smtClean="0"/>
              <a:t>Overview: weekly goal and module objectives; describes the intended learning outcomes</a:t>
            </a:r>
          </a:p>
          <a:p>
            <a:pPr marL="756158" lvl="1" indent="-344488">
              <a:buFont typeface="Arial" panose="020B0604020202020204" pitchFamily="34" charset="0"/>
              <a:buChar char="•"/>
            </a:pPr>
            <a:r>
              <a:rPr lang="en-US" dirty="0" smtClean="0"/>
              <a:t>Session notes: content; abbreviated thoughts about the topic that guide students through readings and difficult concepts</a:t>
            </a:r>
          </a:p>
          <a:p>
            <a:pPr marL="756158" lvl="1" indent="-344488">
              <a:buFont typeface="Arial" panose="020B0604020202020204" pitchFamily="34" charset="0"/>
              <a:buChar char="•"/>
            </a:pPr>
            <a:r>
              <a:rPr lang="en-US" dirty="0" smtClean="0"/>
              <a:t>Readings and Resources: links to required and supplementary content</a:t>
            </a:r>
          </a:p>
          <a:p>
            <a:pPr marL="756158" lvl="1" indent="-344488">
              <a:buFont typeface="Arial" panose="020B0604020202020204" pitchFamily="34" charset="0"/>
              <a:buChar char="•"/>
            </a:pPr>
            <a:r>
              <a:rPr lang="en-US" dirty="0" smtClean="0"/>
              <a:t>Activities and Assignments: weekly activities that help the students demonstrate their ability to apply the content</a:t>
            </a:r>
          </a:p>
          <a:p>
            <a:pPr marL="756158" lvl="1" indent="-344488">
              <a:buFont typeface="Arial" panose="020B0604020202020204" pitchFamily="34" charset="0"/>
              <a:buChar char="•"/>
            </a:pPr>
            <a:r>
              <a:rPr lang="en-US" dirty="0" smtClean="0"/>
              <a:t>Assessment: rubrics and other information about how work will be evaluated</a:t>
            </a:r>
            <a:endParaRPr lang="en-US" dirty="0"/>
          </a:p>
        </p:txBody>
      </p:sp>
    </p:spTree>
    <p:extLst>
      <p:ext uri="{BB962C8B-B14F-4D97-AF65-F5344CB8AC3E}">
        <p14:creationId xmlns:p14="http://schemas.microsoft.com/office/powerpoint/2010/main" val="1792784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Space: Reflective</a:t>
            </a:r>
            <a:endParaRPr lang="en-US" dirty="0"/>
          </a:p>
        </p:txBody>
      </p:sp>
      <p:sp>
        <p:nvSpPr>
          <p:cNvPr id="3" name="Content Placeholder 2"/>
          <p:cNvSpPr>
            <a:spLocks noGrp="1"/>
          </p:cNvSpPr>
          <p:nvPr>
            <p:ph idx="1"/>
          </p:nvPr>
        </p:nvSpPr>
        <p:spPr/>
        <p:txBody>
          <a:bodyPr/>
          <a:lstStyle/>
          <a:p>
            <a:pPr marL="509587" indent="-342900">
              <a:buFont typeface="Arial" panose="020B0604020202020204" pitchFamily="34" charset="0"/>
              <a:buChar char="•"/>
            </a:pPr>
            <a:r>
              <a:rPr lang="en-US" dirty="0" smtClean="0"/>
              <a:t>Private space for learners to record their emerging ideas about issues from the readings.</a:t>
            </a:r>
          </a:p>
          <a:p>
            <a:pPr marL="802195" lvl="1" indent="-342900">
              <a:buFont typeface="Arial" panose="020B0604020202020204" pitchFamily="34" charset="0"/>
              <a:buChar char="•"/>
            </a:pPr>
            <a:r>
              <a:rPr lang="en-US" dirty="0" smtClean="0"/>
              <a:t>Similar to a paper journal</a:t>
            </a:r>
          </a:p>
          <a:p>
            <a:pPr marL="802195" lvl="1" indent="-342900">
              <a:buFont typeface="Arial" panose="020B0604020202020204" pitchFamily="34" charset="0"/>
              <a:buChar char="•"/>
            </a:pPr>
            <a:r>
              <a:rPr lang="en-US" dirty="0" smtClean="0"/>
              <a:t>May be a blog or closed discussion board space</a:t>
            </a:r>
          </a:p>
          <a:p>
            <a:pPr marL="509587" indent="-342900">
              <a:buFont typeface="Arial" panose="020B0604020202020204" pitchFamily="34" charset="0"/>
              <a:buChar char="•"/>
            </a:pPr>
            <a:r>
              <a:rPr lang="en-US" dirty="0" smtClean="0"/>
              <a:t>Recording private knowledge ensures that learners have something to share before joining the communal space. </a:t>
            </a:r>
          </a:p>
          <a:p>
            <a:pPr marL="509587" indent="-342900">
              <a:buFont typeface="Arial" panose="020B0604020202020204" pitchFamily="34" charset="0"/>
              <a:buChar char="•"/>
            </a:pPr>
            <a:r>
              <a:rPr lang="en-US" dirty="0" smtClean="0"/>
              <a:t>Learners can label their thoughts as ideas, problem analysis, explanations, commentary on content, resource notes. Notes are then brought forward to the shared space.</a:t>
            </a:r>
            <a:endParaRPr lang="en-US" dirty="0"/>
          </a:p>
        </p:txBody>
      </p:sp>
    </p:spTree>
    <p:extLst>
      <p:ext uri="{BB962C8B-B14F-4D97-AF65-F5344CB8AC3E}">
        <p14:creationId xmlns:p14="http://schemas.microsoft.com/office/powerpoint/2010/main" val="3181165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Space: Sharing</a:t>
            </a:r>
            <a:endParaRPr lang="en-US" dirty="0"/>
          </a:p>
        </p:txBody>
      </p:sp>
      <p:sp>
        <p:nvSpPr>
          <p:cNvPr id="3" name="Content Placeholder 2"/>
          <p:cNvSpPr>
            <a:spLocks noGrp="1"/>
          </p:cNvSpPr>
          <p:nvPr>
            <p:ph idx="1"/>
          </p:nvPr>
        </p:nvSpPr>
        <p:spPr/>
        <p:txBody>
          <a:bodyPr/>
          <a:lstStyle/>
          <a:p>
            <a:pPr marL="509587" indent="-342900">
              <a:buFont typeface="Arial" panose="020B0604020202020204" pitchFamily="34" charset="0"/>
              <a:buChar char="•"/>
            </a:pPr>
            <a:r>
              <a:rPr lang="en-US" dirty="0" smtClean="0"/>
              <a:t>Space where learners negotiate meaning and search for a deeper understanding of the issue under discussion.</a:t>
            </a:r>
          </a:p>
          <a:p>
            <a:pPr marL="802195" lvl="1" indent="-342900">
              <a:buFont typeface="Arial" panose="020B0604020202020204" pitchFamily="34" charset="0"/>
              <a:buChar char="•"/>
            </a:pPr>
            <a:r>
              <a:rPr lang="en-US" dirty="0" smtClean="0"/>
              <a:t>Useful for small-group interactions</a:t>
            </a:r>
            <a:endParaRPr lang="en-US" dirty="0" smtClean="0"/>
          </a:p>
          <a:p>
            <a:pPr marL="509587" indent="-342900">
              <a:buFont typeface="Arial" panose="020B0604020202020204" pitchFamily="34" charset="0"/>
              <a:buChar char="•"/>
            </a:pPr>
            <a:r>
              <a:rPr lang="en-US" dirty="0" smtClean="0"/>
              <a:t>The work of generating knowledge is accomplished in the chat or sharing space.</a:t>
            </a:r>
          </a:p>
          <a:p>
            <a:pPr marL="509587" indent="-342900">
              <a:buFont typeface="Arial" panose="020B0604020202020204" pitchFamily="34" charset="0"/>
              <a:buChar char="•"/>
            </a:pPr>
            <a:r>
              <a:rPr lang="en-US" dirty="0" smtClean="0"/>
              <a:t>Instructor guidance should include:</a:t>
            </a:r>
          </a:p>
          <a:p>
            <a:pPr marL="802195" lvl="1" indent="-342900">
              <a:buFont typeface="Arial" panose="020B0604020202020204" pitchFamily="34" charset="0"/>
              <a:buChar char="•"/>
            </a:pPr>
            <a:r>
              <a:rPr lang="en-US" dirty="0" smtClean="0"/>
              <a:t>how group members can organize their time</a:t>
            </a:r>
          </a:p>
          <a:p>
            <a:pPr marL="802195" lvl="1" indent="-342900">
              <a:buFont typeface="Arial" panose="020B0604020202020204" pitchFamily="34" charset="0"/>
              <a:buChar char="•"/>
            </a:pPr>
            <a:r>
              <a:rPr lang="en-US" dirty="0" smtClean="0"/>
              <a:t>how to structure roles for collaborative work</a:t>
            </a:r>
            <a:r>
              <a:rPr lang="en-US" dirty="0"/>
              <a:t>;</a:t>
            </a:r>
            <a:r>
              <a:rPr lang="en-US" dirty="0" smtClean="0"/>
              <a:t> e.g., moderator, recorder</a:t>
            </a:r>
            <a:endParaRPr lang="en-US" dirty="0"/>
          </a:p>
        </p:txBody>
      </p:sp>
    </p:spTree>
    <p:extLst>
      <p:ext uri="{BB962C8B-B14F-4D97-AF65-F5344CB8AC3E}">
        <p14:creationId xmlns:p14="http://schemas.microsoft.com/office/powerpoint/2010/main" val="15693423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Fourth Space: Break Room</a:t>
            </a:r>
            <a:endParaRPr lang="en-US" dirty="0"/>
          </a:p>
        </p:txBody>
      </p:sp>
      <p:sp>
        <p:nvSpPr>
          <p:cNvPr id="3" name="Content Placeholder 2"/>
          <p:cNvSpPr>
            <a:spLocks noGrp="1"/>
          </p:cNvSpPr>
          <p:nvPr>
            <p:ph idx="1"/>
          </p:nvPr>
        </p:nvSpPr>
        <p:spPr/>
        <p:txBody>
          <a:bodyPr/>
          <a:lstStyle/>
          <a:p>
            <a:pPr marL="463550" indent="-347663">
              <a:buFont typeface="Arial" panose="020B0604020202020204" pitchFamily="34" charset="0"/>
              <a:buChar char="•"/>
            </a:pPr>
            <a:r>
              <a:rPr lang="en-US" dirty="0" smtClean="0"/>
              <a:t>Space for building a sense of community and connections; can include:</a:t>
            </a:r>
          </a:p>
          <a:p>
            <a:pPr marL="756158" lvl="1" indent="-347663">
              <a:buFont typeface="Arial" panose="020B0604020202020204" pitchFamily="34" charset="0"/>
              <a:buChar char="•"/>
            </a:pPr>
            <a:r>
              <a:rPr lang="en-US" dirty="0" smtClean="0"/>
              <a:t>Introductions</a:t>
            </a:r>
          </a:p>
          <a:p>
            <a:pPr marL="756158" lvl="1" indent="-347663">
              <a:buFont typeface="Arial" panose="020B0604020202020204" pitchFamily="34" charset="0"/>
              <a:buChar char="•"/>
            </a:pPr>
            <a:r>
              <a:rPr lang="en-US" dirty="0" smtClean="0"/>
              <a:t>Ask the Instructor</a:t>
            </a:r>
          </a:p>
          <a:p>
            <a:pPr marL="756158" lvl="1" indent="-347663">
              <a:buFont typeface="Arial" panose="020B0604020202020204" pitchFamily="34" charset="0"/>
              <a:buChar char="•"/>
            </a:pPr>
            <a:r>
              <a:rPr lang="en-US" dirty="0" smtClean="0"/>
              <a:t>Coffee Table</a:t>
            </a:r>
          </a:p>
          <a:p>
            <a:pPr marL="756158" lvl="1" indent="-347663">
              <a:buFont typeface="Arial" panose="020B0604020202020204" pitchFamily="34" charset="0"/>
              <a:buChar char="•"/>
            </a:pPr>
            <a:r>
              <a:rPr lang="en-US" dirty="0" smtClean="0"/>
              <a:t>Cafe</a:t>
            </a:r>
          </a:p>
          <a:p>
            <a:pPr marL="463550" indent="-347663">
              <a:buFont typeface="Arial" panose="020B0604020202020204" pitchFamily="34" charset="0"/>
              <a:buChar char="•"/>
            </a:pPr>
            <a:r>
              <a:rPr lang="en-US" dirty="0" smtClean="0"/>
              <a:t>Spaces include academic talk and nonacademic talk for learner-learner interaction.</a:t>
            </a:r>
            <a:endParaRPr lang="en-US" dirty="0" smtClean="0"/>
          </a:p>
          <a:p>
            <a:pPr lvl="1"/>
            <a:endParaRPr lang="en-US" dirty="0"/>
          </a:p>
        </p:txBody>
      </p:sp>
    </p:spTree>
    <p:extLst>
      <p:ext uri="{BB962C8B-B14F-4D97-AF65-F5344CB8AC3E}">
        <p14:creationId xmlns:p14="http://schemas.microsoft.com/office/powerpoint/2010/main" val="24332367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Fifth Space: Community</a:t>
            </a:r>
            <a:endParaRPr lang="en-US" dirty="0"/>
          </a:p>
        </p:txBody>
      </p:sp>
      <p:sp>
        <p:nvSpPr>
          <p:cNvPr id="3" name="Content Placeholder 2"/>
          <p:cNvSpPr>
            <a:spLocks noGrp="1"/>
          </p:cNvSpPr>
          <p:nvPr>
            <p:ph idx="1"/>
          </p:nvPr>
        </p:nvSpPr>
        <p:spPr/>
        <p:txBody>
          <a:bodyPr/>
          <a:lstStyle/>
          <a:p>
            <a:pPr marL="463550" indent="-290513">
              <a:buFont typeface="Arial" panose="020B0604020202020204" pitchFamily="34" charset="0"/>
              <a:buChar char="•"/>
            </a:pPr>
            <a:r>
              <a:rPr lang="en-US" dirty="0" smtClean="0"/>
              <a:t>Asynchronous discussion board serves as the public community space.</a:t>
            </a:r>
          </a:p>
          <a:p>
            <a:pPr marL="756158" lvl="1" indent="-290513">
              <a:buFont typeface="Arial" panose="020B0604020202020204" pitchFamily="34" charset="0"/>
              <a:buChar char="•"/>
            </a:pPr>
            <a:r>
              <a:rPr lang="en-US" dirty="0" smtClean="0"/>
              <a:t>Comments</a:t>
            </a:r>
          </a:p>
          <a:p>
            <a:pPr marL="756158" lvl="1" indent="-290513">
              <a:buFont typeface="Arial" panose="020B0604020202020204" pitchFamily="34" charset="0"/>
              <a:buChar char="•"/>
            </a:pPr>
            <a:r>
              <a:rPr lang="en-US" dirty="0" smtClean="0"/>
              <a:t>Feedback</a:t>
            </a:r>
          </a:p>
          <a:p>
            <a:pPr marL="756158" lvl="1" indent="-290513">
              <a:buFont typeface="Arial" panose="020B0604020202020204" pitchFamily="34" charset="0"/>
              <a:buChar char="•"/>
            </a:pPr>
            <a:r>
              <a:rPr lang="en-US" dirty="0" smtClean="0"/>
              <a:t>Ideas “tested” in a public exchange</a:t>
            </a:r>
          </a:p>
          <a:p>
            <a:pPr marL="463550" indent="-290513">
              <a:buFont typeface="Arial" panose="020B0604020202020204" pitchFamily="34" charset="0"/>
              <a:buChar char="•"/>
            </a:pPr>
            <a:r>
              <a:rPr lang="en-US" dirty="0" smtClean="0"/>
              <a:t>Key point is that groups post, reconvene to discuss feedback, review their original thinking, and report new and improved understanding of the issue.</a:t>
            </a:r>
          </a:p>
          <a:p>
            <a:pPr marL="463550" indent="-290513">
              <a:buFont typeface="Arial" panose="020B0604020202020204" pitchFamily="34" charset="0"/>
              <a:buChar char="•"/>
            </a:pPr>
            <a:r>
              <a:rPr lang="en-US" dirty="0" smtClean="0"/>
              <a:t>Through the creation of spaces, we see the links connecting individual private thoughts to emerging new ideas and higher levels of thinking.</a:t>
            </a:r>
          </a:p>
          <a:p>
            <a:pPr marL="756158" lvl="1" indent="-290513">
              <a:buFont typeface="Arial" panose="020B0604020202020204" pitchFamily="34" charset="0"/>
              <a:buChar char="•"/>
            </a:pPr>
            <a:endParaRPr lang="en-US" dirty="0"/>
          </a:p>
        </p:txBody>
      </p:sp>
    </p:spTree>
    <p:extLst>
      <p:ext uri="{BB962C8B-B14F-4D97-AF65-F5344CB8AC3E}">
        <p14:creationId xmlns:p14="http://schemas.microsoft.com/office/powerpoint/2010/main" val="41819392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Building Spaces and Places for Learning</a:t>
            </a:r>
            <a:endParaRPr lang="en-US" dirty="0"/>
          </a:p>
        </p:txBody>
      </p:sp>
      <p:sp>
        <p:nvSpPr>
          <p:cNvPr id="4" name="TextBox 3"/>
          <p:cNvSpPr txBox="1"/>
          <p:nvPr/>
        </p:nvSpPr>
        <p:spPr>
          <a:xfrm>
            <a:off x="2511590" y="1792524"/>
            <a:ext cx="8527312" cy="3785652"/>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Build learning spaces to promote learner-content, learner-learner, and learner-instructor interaction.</a:t>
            </a:r>
          </a:p>
          <a:p>
            <a:pPr marL="457200" indent="-457200">
              <a:buAutoNum type="arabicPeriod"/>
            </a:pPr>
            <a:r>
              <a:rPr lang="en-US" sz="2000" dirty="0"/>
              <a:t>Create a weekly space for direction, content, and the context for learning.</a:t>
            </a:r>
          </a:p>
          <a:p>
            <a:pPr marL="457200" indent="-457200">
              <a:buAutoNum type="arabicPeriod"/>
            </a:pPr>
            <a:r>
              <a:rPr lang="en-US" sz="2000" dirty="0"/>
              <a:t>Create a private space for learners to record their emerging ideas; create a shared space for learners to negotiate meaning.</a:t>
            </a:r>
          </a:p>
          <a:p>
            <a:pPr marL="457200" indent="-457200">
              <a:buAutoNum type="arabicPeriod"/>
            </a:pPr>
            <a:r>
              <a:rPr lang="en-US" sz="2000" dirty="0"/>
              <a:t>Create a break room for introductions, questions for the instructor, and nonacademic talk.</a:t>
            </a:r>
          </a:p>
          <a:p>
            <a:pPr marL="457200" indent="-457200">
              <a:buAutoNum type="arabicPeriod"/>
            </a:pPr>
            <a:r>
              <a:rPr lang="en-US" sz="2000" dirty="0"/>
              <a:t>Create a community space on discussion boards for groups to post their thinking for comment and feedback.</a:t>
            </a:r>
            <a:endParaRPr lang="en-US" sz="2000" dirty="0" smtClean="0"/>
          </a:p>
          <a:p>
            <a:pPr marL="457200" indent="-457200">
              <a:buAutoNum type="arabicPeriod"/>
            </a:pPr>
            <a:endParaRPr lang="en-US" sz="2000" dirty="0"/>
          </a:p>
          <a:p>
            <a:pPr marL="457200" indent="-457200">
              <a:buAutoNum type="arabicPeriod"/>
            </a:pPr>
            <a:endParaRPr lang="en-US" sz="2000" dirty="0" smtClean="0"/>
          </a:p>
        </p:txBody>
      </p:sp>
      <p:sp>
        <p:nvSpPr>
          <p:cNvPr id="6" name="Freeform 5"/>
          <p:cNvSpPr/>
          <p:nvPr/>
        </p:nvSpPr>
        <p:spPr>
          <a:xfrm>
            <a:off x="279718" y="17925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a:effectLst>
                  <a:outerShdw blurRad="38100" dist="38100" dir="2700000" algn="tl">
                    <a:srgbClr val="000000">
                      <a:alpha val="43137"/>
                    </a:srgbClr>
                  </a:outerShdw>
                </a:effectLst>
              </a:rPr>
              <a:t>2</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9256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5 References</a:t>
            </a:r>
            <a:endParaRPr lang="en-US" dirty="0"/>
          </a:p>
        </p:txBody>
      </p:sp>
      <p:sp>
        <p:nvSpPr>
          <p:cNvPr id="3" name="Content Placeholder 2"/>
          <p:cNvSpPr>
            <a:spLocks noGrp="1"/>
          </p:cNvSpPr>
          <p:nvPr>
            <p:ph idx="1"/>
          </p:nvPr>
        </p:nvSpPr>
        <p:spPr/>
        <p:txBody>
          <a:bodyPr/>
          <a:lstStyle/>
          <a:p>
            <a:pPr marL="457200" indent="-457200">
              <a:buNone/>
            </a:pPr>
            <a:r>
              <a:rPr lang="en-US" dirty="0" err="1" smtClean="0"/>
              <a:t>Barbe</a:t>
            </a:r>
            <a:r>
              <a:rPr lang="en-US" dirty="0" smtClean="0"/>
              <a:t>, W. B., </a:t>
            </a:r>
            <a:r>
              <a:rPr lang="en-US" dirty="0" err="1" smtClean="0"/>
              <a:t>Swassing</a:t>
            </a:r>
            <a:r>
              <a:rPr lang="en-US" dirty="0" smtClean="0"/>
              <a:t>, R. H., &amp; </a:t>
            </a:r>
            <a:r>
              <a:rPr lang="en-US" dirty="0" err="1" smtClean="0"/>
              <a:t>Milone</a:t>
            </a:r>
            <a:r>
              <a:rPr lang="en-US" dirty="0" smtClean="0"/>
              <a:t>, M. N. (1979</a:t>
            </a:r>
            <a:r>
              <a:rPr lang="en-US" dirty="0"/>
              <a:t>). </a:t>
            </a:r>
            <a:r>
              <a:rPr lang="en-US" i="1" dirty="0"/>
              <a:t>Teaching through modality strengths: Concepts and practices. </a:t>
            </a:r>
            <a:r>
              <a:rPr lang="en-US" dirty="0"/>
              <a:t>Columbus, OH: </a:t>
            </a:r>
            <a:r>
              <a:rPr lang="en-US" dirty="0" err="1"/>
              <a:t>Zaner-Bloser</a:t>
            </a:r>
            <a:r>
              <a:rPr lang="en-US" dirty="0" smtClean="0"/>
              <a:t>.</a:t>
            </a:r>
          </a:p>
          <a:p>
            <a:pPr marL="457200" indent="-457200">
              <a:buNone/>
            </a:pPr>
            <a:r>
              <a:rPr lang="en-US" dirty="0" err="1" smtClean="0"/>
              <a:t>Kreber</a:t>
            </a:r>
            <a:r>
              <a:rPr lang="en-US" dirty="0" smtClean="0"/>
              <a:t>, C. (2011). Empowering the scholarship of teaching and learning: An </a:t>
            </a:r>
            <a:r>
              <a:rPr lang="en-US" dirty="0" err="1" smtClean="0"/>
              <a:t>Arendtian</a:t>
            </a:r>
            <a:r>
              <a:rPr lang="en-US" dirty="0" smtClean="0"/>
              <a:t> and critical perspective. </a:t>
            </a:r>
            <a:r>
              <a:rPr lang="en-US" i="1" dirty="0" smtClean="0"/>
              <a:t>Studies in Higher Education, 38(8</a:t>
            </a:r>
            <a:r>
              <a:rPr lang="en-US" dirty="0" smtClean="0"/>
              <a:t>), 1-13.</a:t>
            </a:r>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19142917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25909852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Preparing Your Students for Online Learning</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6</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9778046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Describe how to create a connection with each learner</a:t>
            </a:r>
          </a:p>
          <a:p>
            <a:pPr marL="457200" indent="-457200">
              <a:buFont typeface="+mj-lt"/>
              <a:buAutoNum type="arabicPeriod"/>
            </a:pPr>
            <a:r>
              <a:rPr lang="en-US" dirty="0"/>
              <a:t>Compose a welcome message for your learners</a:t>
            </a:r>
          </a:p>
          <a:p>
            <a:pPr marL="457200" indent="-457200">
              <a:buFont typeface="+mj-lt"/>
              <a:buAutoNum type="arabicPeriod"/>
            </a:pPr>
            <a:r>
              <a:rPr lang="en-US" dirty="0"/>
              <a:t>Assess ways in which you and your students can learn about one another</a:t>
            </a:r>
          </a:p>
          <a:p>
            <a:pPr marL="457200" indent="-457200">
              <a:buFont typeface="+mj-lt"/>
              <a:buAutoNum type="arabicPeriod"/>
            </a:pPr>
            <a:r>
              <a:rPr lang="en-US" dirty="0"/>
              <a:t>Explore various opportunities to familiarize your learners with the course site</a:t>
            </a:r>
          </a:p>
          <a:p>
            <a:pPr marL="457200" indent="-457200">
              <a:buFont typeface="+mj-lt"/>
              <a:buAutoNum type="arabicPeriod"/>
            </a:pPr>
            <a:r>
              <a:rPr lang="en-US" dirty="0"/>
              <a:t>Provide reassurance that learning online works</a:t>
            </a:r>
          </a:p>
        </p:txBody>
      </p:sp>
    </p:spTree>
    <p:extLst>
      <p:ext uri="{BB962C8B-B14F-4D97-AF65-F5344CB8AC3E}">
        <p14:creationId xmlns:p14="http://schemas.microsoft.com/office/powerpoint/2010/main" val="2515721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Presence</a:t>
            </a:r>
            <a:endParaRPr lang="en-US" dirty="0"/>
          </a:p>
        </p:txBody>
      </p:sp>
      <p:sp>
        <p:nvSpPr>
          <p:cNvPr id="3" name="Content Placeholder 2"/>
          <p:cNvSpPr>
            <a:spLocks noGrp="1"/>
          </p:cNvSpPr>
          <p:nvPr>
            <p:ph idx="1"/>
          </p:nvPr>
        </p:nvSpPr>
        <p:spPr/>
        <p:txBody>
          <a:bodyPr/>
          <a:lstStyle/>
          <a:p>
            <a:pPr marL="463550" indent="-290513">
              <a:buFont typeface="Arial" panose="020B0604020202020204" pitchFamily="34" charset="0"/>
              <a:buChar char="•"/>
            </a:pPr>
            <a:r>
              <a:rPr lang="en-US" dirty="0" smtClean="0"/>
              <a:t>Prepare learners to engage with you, the content, and each other via social presence. Main points to remember:</a:t>
            </a:r>
          </a:p>
          <a:p>
            <a:pPr marL="922845" lvl="1" indent="-457200">
              <a:buFont typeface="+mj-lt"/>
              <a:buAutoNum type="arabicPeriod"/>
            </a:pPr>
            <a:r>
              <a:rPr lang="en-US" dirty="0"/>
              <a:t>Social presence must support learning. It is a means to an end</a:t>
            </a:r>
            <a:r>
              <a:rPr lang="en-US" dirty="0" smtClean="0"/>
              <a:t>.</a:t>
            </a:r>
          </a:p>
          <a:p>
            <a:pPr marL="922845" lvl="1" indent="-457200">
              <a:buFont typeface="+mj-lt"/>
              <a:buAutoNum type="arabicPeriod"/>
            </a:pPr>
            <a:r>
              <a:rPr lang="en-US" dirty="0"/>
              <a:t>Socializing for its own sake is not what we mean by social presence</a:t>
            </a:r>
            <a:r>
              <a:rPr lang="en-US" dirty="0" smtClean="0"/>
              <a:t>.</a:t>
            </a:r>
          </a:p>
          <a:p>
            <a:pPr marL="922845" lvl="1" indent="-457200">
              <a:buFont typeface="+mj-lt"/>
              <a:buAutoNum type="arabicPeriod"/>
            </a:pPr>
            <a:r>
              <a:rPr lang="en-US" dirty="0"/>
              <a:t>Social presence consists of interpersonal, open, and cohesive communication</a:t>
            </a:r>
            <a:r>
              <a:rPr lang="en-US" dirty="0" smtClean="0"/>
              <a:t>.</a:t>
            </a:r>
          </a:p>
          <a:p>
            <a:pPr marL="630237" indent="-457200">
              <a:buFont typeface="Arial" panose="020B0604020202020204" pitchFamily="34" charset="0"/>
              <a:buChar char="•"/>
            </a:pPr>
            <a:r>
              <a:rPr lang="en-US" dirty="0" smtClean="0"/>
              <a:t>Garrison (2011) defines </a:t>
            </a:r>
            <a:r>
              <a:rPr lang="en-US" dirty="0"/>
              <a:t>social presence as “the ability of participants to identify with the group or course of study, communicate purposefully in a trusting environment, and develop personal and affective relationships progressively by way of projecting their individual personalities” (p. 34).</a:t>
            </a:r>
          </a:p>
          <a:p>
            <a:pPr marL="173037" indent="0">
              <a:buNone/>
            </a:pPr>
            <a:endParaRPr lang="en-US" dirty="0" smtClean="0"/>
          </a:p>
          <a:p>
            <a:pPr marL="756158" lvl="1" indent="-290513">
              <a:buFont typeface="Arial" panose="020B0604020202020204" pitchFamily="34" charset="0"/>
              <a:buChar char="•"/>
            </a:pPr>
            <a:endParaRPr lang="en-US" dirty="0"/>
          </a:p>
        </p:txBody>
      </p:sp>
    </p:spTree>
    <p:extLst>
      <p:ext uri="{BB962C8B-B14F-4D97-AF65-F5344CB8AC3E}">
        <p14:creationId xmlns:p14="http://schemas.microsoft.com/office/powerpoint/2010/main" val="22431382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Connection</a:t>
            </a:r>
            <a:endParaRPr lang="en-US" dirty="0"/>
          </a:p>
        </p:txBody>
      </p:sp>
      <p:sp>
        <p:nvSpPr>
          <p:cNvPr id="3" name="Content Placeholder 2"/>
          <p:cNvSpPr>
            <a:spLocks noGrp="1"/>
          </p:cNvSpPr>
          <p:nvPr>
            <p:ph idx="1"/>
          </p:nvPr>
        </p:nvSpPr>
        <p:spPr/>
        <p:txBody>
          <a:bodyPr/>
          <a:lstStyle/>
          <a:p>
            <a:pPr marL="463550" indent="-290513">
              <a:buFont typeface="Arial" panose="020B0604020202020204" pitchFamily="34" charset="0"/>
              <a:buChar char="•"/>
            </a:pPr>
            <a:r>
              <a:rPr lang="en-US" dirty="0" smtClean="0"/>
              <a:t>Five ways to create social presence:</a:t>
            </a:r>
          </a:p>
          <a:p>
            <a:pPr marL="756158" lvl="1" indent="-290513">
              <a:buFont typeface="Arial" panose="020B0604020202020204" pitchFamily="34" charset="0"/>
              <a:buChar char="•"/>
            </a:pPr>
            <a:r>
              <a:rPr lang="en-US" dirty="0" smtClean="0"/>
              <a:t>Send a welcome message</a:t>
            </a:r>
          </a:p>
          <a:p>
            <a:pPr marL="756158" lvl="1" indent="-290513">
              <a:buFont typeface="Arial" panose="020B0604020202020204" pitchFamily="34" charset="0"/>
              <a:buChar char="•"/>
            </a:pPr>
            <a:r>
              <a:rPr lang="en-US" dirty="0" smtClean="0"/>
              <a:t>Post your syllabus</a:t>
            </a:r>
          </a:p>
          <a:p>
            <a:pPr marL="756158" lvl="1" indent="-290513">
              <a:buFont typeface="Arial" panose="020B0604020202020204" pitchFamily="34" charset="0"/>
              <a:buChar char="•"/>
            </a:pPr>
            <a:r>
              <a:rPr lang="en-US" dirty="0" smtClean="0"/>
              <a:t>Create a “Start Here” or “Before you Begin” space</a:t>
            </a:r>
          </a:p>
          <a:p>
            <a:pPr marL="756158" lvl="1" indent="-290513">
              <a:buFont typeface="Arial" panose="020B0604020202020204" pitchFamily="34" charset="0"/>
              <a:buChar char="•"/>
            </a:pPr>
            <a:r>
              <a:rPr lang="en-US" dirty="0" smtClean="0"/>
              <a:t>Foster introductions</a:t>
            </a:r>
          </a:p>
          <a:p>
            <a:pPr marL="756158" lvl="1" indent="-290513">
              <a:buFont typeface="Arial" panose="020B0604020202020204" pitchFamily="34" charset="0"/>
              <a:buChar char="•"/>
            </a:pPr>
            <a:r>
              <a:rPr lang="en-US" dirty="0" smtClean="0"/>
              <a:t>Post regular news announcements</a:t>
            </a:r>
          </a:p>
          <a:p>
            <a:pPr marL="756158" lvl="1" indent="-290513">
              <a:buFont typeface="Arial" panose="020B0604020202020204" pitchFamily="34" charset="0"/>
              <a:buChar char="•"/>
            </a:pPr>
            <a:endParaRPr lang="en-US" dirty="0"/>
          </a:p>
        </p:txBody>
      </p:sp>
    </p:spTree>
    <p:extLst>
      <p:ext uri="{BB962C8B-B14F-4D97-AF65-F5344CB8AC3E}">
        <p14:creationId xmlns:p14="http://schemas.microsoft.com/office/powerpoint/2010/main" val="35532249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 a Welcome Message</a:t>
            </a:r>
            <a:endParaRPr lang="en-US" dirty="0"/>
          </a:p>
        </p:txBody>
      </p:sp>
      <p:sp>
        <p:nvSpPr>
          <p:cNvPr id="3" name="Content Placeholder 2"/>
          <p:cNvSpPr>
            <a:spLocks noGrp="1"/>
          </p:cNvSpPr>
          <p:nvPr>
            <p:ph idx="1"/>
          </p:nvPr>
        </p:nvSpPr>
        <p:spPr/>
        <p:txBody>
          <a:bodyPr/>
          <a:lstStyle/>
          <a:p>
            <a:pPr marL="463550" indent="-290513">
              <a:buFont typeface="Arial" panose="020B0604020202020204" pitchFamily="34" charset="0"/>
              <a:buChar char="•"/>
            </a:pPr>
            <a:r>
              <a:rPr lang="en-US" dirty="0" smtClean="0"/>
              <a:t>Send a welcome message at least one week before the start of the class. Include:</a:t>
            </a:r>
          </a:p>
          <a:p>
            <a:pPr marL="756158" lvl="1" indent="-290513">
              <a:buFont typeface="Arial" panose="020B0604020202020204" pitchFamily="34" charset="0"/>
              <a:buChar char="•"/>
            </a:pPr>
            <a:r>
              <a:rPr lang="en-US" dirty="0" smtClean="0"/>
              <a:t>Brief biography to establish credentials</a:t>
            </a:r>
          </a:p>
          <a:p>
            <a:pPr marL="756158" lvl="1" indent="-290513">
              <a:buFont typeface="Arial" panose="020B0604020202020204" pitchFamily="34" charset="0"/>
              <a:buChar char="•"/>
            </a:pPr>
            <a:r>
              <a:rPr lang="en-US" dirty="0" smtClean="0"/>
              <a:t>Contact information</a:t>
            </a:r>
          </a:p>
          <a:p>
            <a:pPr marL="756158" lvl="1" indent="-290513">
              <a:buFont typeface="Arial" panose="020B0604020202020204" pitchFamily="34" charset="0"/>
              <a:buChar char="•"/>
            </a:pPr>
            <a:r>
              <a:rPr lang="en-US" dirty="0" smtClean="0"/>
              <a:t>Link to the course</a:t>
            </a:r>
          </a:p>
          <a:p>
            <a:pPr marL="756158" lvl="1" indent="-290513">
              <a:buFont typeface="Arial" panose="020B0604020202020204" pitchFamily="34" charset="0"/>
              <a:buChar char="•"/>
            </a:pPr>
            <a:r>
              <a:rPr lang="en-US" dirty="0" smtClean="0"/>
              <a:t>Short description of the course</a:t>
            </a:r>
          </a:p>
          <a:p>
            <a:pPr marL="756158" lvl="1" indent="-290513">
              <a:buFont typeface="Arial" panose="020B0604020202020204" pitchFamily="34" charset="0"/>
              <a:buChar char="•"/>
            </a:pPr>
            <a:r>
              <a:rPr lang="en-US" dirty="0" smtClean="0"/>
              <a:t>How the course is designed</a:t>
            </a:r>
          </a:p>
          <a:p>
            <a:pPr marL="756158" lvl="1" indent="-290513">
              <a:buFont typeface="Arial" panose="020B0604020202020204" pitchFamily="34" charset="0"/>
              <a:buChar char="•"/>
            </a:pPr>
            <a:r>
              <a:rPr lang="en-US" dirty="0" smtClean="0"/>
              <a:t>Your philosophy of instruction</a:t>
            </a:r>
          </a:p>
          <a:p>
            <a:pPr marL="756158" lvl="1" indent="-290513">
              <a:buFont typeface="Arial" panose="020B0604020202020204" pitchFamily="34" charset="0"/>
              <a:buChar char="•"/>
            </a:pPr>
            <a:r>
              <a:rPr lang="en-US" dirty="0" smtClean="0"/>
              <a:t>Your background, interests, hobbies</a:t>
            </a:r>
          </a:p>
          <a:p>
            <a:pPr marL="463550" indent="-290513">
              <a:buFont typeface="Arial" panose="020B0604020202020204" pitchFamily="34" charset="0"/>
              <a:buChar char="•"/>
            </a:pPr>
            <a:r>
              <a:rPr lang="en-US" dirty="0" smtClean="0"/>
              <a:t>Welcome message sets the tone for the course and creates a supportive online environment.</a:t>
            </a:r>
          </a:p>
          <a:p>
            <a:pPr marL="463550" indent="-290513">
              <a:buFont typeface="Arial" panose="020B0604020202020204" pitchFamily="34" charset="0"/>
              <a:buChar char="•"/>
            </a:pPr>
            <a:r>
              <a:rPr lang="en-US" dirty="0" smtClean="0"/>
              <a:t>Message provides reassurance that learning online works.</a:t>
            </a:r>
          </a:p>
          <a:p>
            <a:pPr marL="756158" lvl="1" indent="-290513">
              <a:buFont typeface="Arial" panose="020B0604020202020204" pitchFamily="34" charset="0"/>
              <a:buChar char="•"/>
            </a:pPr>
            <a:endParaRPr lang="en-US" dirty="0"/>
          </a:p>
        </p:txBody>
      </p:sp>
    </p:spTree>
    <p:extLst>
      <p:ext uri="{BB962C8B-B14F-4D97-AF65-F5344CB8AC3E}">
        <p14:creationId xmlns:p14="http://schemas.microsoft.com/office/powerpoint/2010/main" val="21751441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Help Learners Navigate the Course</a:t>
            </a:r>
            <a:br>
              <a:rPr lang="en-US" dirty="0" smtClean="0"/>
            </a:br>
            <a:endParaRPr lang="en-US" dirty="0"/>
          </a:p>
        </p:txBody>
      </p:sp>
      <p:sp>
        <p:nvSpPr>
          <p:cNvPr id="6" name="Text Placeholder 5"/>
          <p:cNvSpPr>
            <a:spLocks noGrp="1"/>
          </p:cNvSpPr>
          <p:nvPr>
            <p:ph type="body" idx="1"/>
          </p:nvPr>
        </p:nvSpPr>
        <p:spPr/>
        <p:txBody>
          <a:bodyPr/>
          <a:lstStyle/>
          <a:p>
            <a:r>
              <a:rPr lang="en-US" dirty="0" smtClean="0"/>
              <a:t>Post syllabus</a:t>
            </a:r>
            <a:endParaRPr lang="en-US" dirty="0"/>
          </a:p>
        </p:txBody>
      </p:sp>
      <p:sp>
        <p:nvSpPr>
          <p:cNvPr id="7" name="Content Placeholder 6"/>
          <p:cNvSpPr>
            <a:spLocks noGrp="1"/>
          </p:cNvSpPr>
          <p:nvPr>
            <p:ph sz="half" idx="2"/>
          </p:nvPr>
        </p:nvSpPr>
        <p:spPr/>
        <p:txBody>
          <a:bodyPr/>
          <a:lstStyle/>
          <a:p>
            <a:r>
              <a:rPr lang="en-US" dirty="0" smtClean="0"/>
              <a:t>In addition to information included in a syllabus for a face-to-face course, include:</a:t>
            </a:r>
          </a:p>
          <a:p>
            <a:pPr lvl="1"/>
            <a:r>
              <a:rPr lang="en-US" dirty="0" smtClean="0"/>
              <a:t>Definition of </a:t>
            </a:r>
            <a:r>
              <a:rPr lang="en-US" i="1" dirty="0" smtClean="0"/>
              <a:t>participation</a:t>
            </a:r>
          </a:p>
          <a:p>
            <a:pPr lvl="1"/>
            <a:r>
              <a:rPr lang="en-US" dirty="0" smtClean="0"/>
              <a:t>How instructor communication will occur</a:t>
            </a:r>
          </a:p>
          <a:p>
            <a:pPr lvl="1"/>
            <a:r>
              <a:rPr lang="en-US" dirty="0" smtClean="0"/>
              <a:t>Guide to navigating the course</a:t>
            </a:r>
          </a:p>
          <a:p>
            <a:pPr lvl="1"/>
            <a:r>
              <a:rPr lang="en-US" dirty="0" smtClean="0"/>
              <a:t>Due dates for initial and response posts</a:t>
            </a:r>
          </a:p>
          <a:p>
            <a:pPr lvl="1"/>
            <a:r>
              <a:rPr lang="en-US" dirty="0" smtClean="0"/>
              <a:t>Rubrics for assessment</a:t>
            </a:r>
          </a:p>
          <a:p>
            <a:pPr lvl="1"/>
            <a:r>
              <a:rPr lang="en-US" dirty="0" smtClean="0"/>
              <a:t>Instructions for assignments</a:t>
            </a:r>
          </a:p>
          <a:p>
            <a:pPr lvl="1"/>
            <a:endParaRPr lang="en-US" dirty="0"/>
          </a:p>
        </p:txBody>
      </p:sp>
      <p:sp>
        <p:nvSpPr>
          <p:cNvPr id="8" name="Text Placeholder 7"/>
          <p:cNvSpPr>
            <a:spLocks noGrp="1"/>
          </p:cNvSpPr>
          <p:nvPr>
            <p:ph type="body" sz="quarter" idx="3"/>
          </p:nvPr>
        </p:nvSpPr>
        <p:spPr/>
        <p:txBody>
          <a:bodyPr/>
          <a:lstStyle/>
          <a:p>
            <a:r>
              <a:rPr lang="en-US" dirty="0" smtClean="0"/>
              <a:t>Create “start here” page</a:t>
            </a:r>
            <a:endParaRPr lang="en-US" dirty="0"/>
          </a:p>
        </p:txBody>
      </p:sp>
      <p:sp>
        <p:nvSpPr>
          <p:cNvPr id="9" name="Content Placeholder 8"/>
          <p:cNvSpPr>
            <a:spLocks noGrp="1"/>
          </p:cNvSpPr>
          <p:nvPr>
            <p:ph sz="quarter" idx="4"/>
          </p:nvPr>
        </p:nvSpPr>
        <p:spPr/>
        <p:txBody>
          <a:bodyPr/>
          <a:lstStyle/>
          <a:p>
            <a:r>
              <a:rPr lang="en-US" dirty="0" smtClean="0"/>
              <a:t>Include four headings:</a:t>
            </a:r>
          </a:p>
          <a:p>
            <a:r>
              <a:rPr lang="en-US" dirty="0" smtClean="0"/>
              <a:t>About the Course: policies, procedures, expectations</a:t>
            </a:r>
          </a:p>
          <a:p>
            <a:r>
              <a:rPr lang="en-US" dirty="0" smtClean="0"/>
              <a:t>About the Instructor: experience with the subject matter</a:t>
            </a:r>
          </a:p>
          <a:p>
            <a:r>
              <a:rPr lang="en-US" dirty="0" smtClean="0"/>
              <a:t>Navigation: content of difference course sections</a:t>
            </a:r>
          </a:p>
          <a:p>
            <a:r>
              <a:rPr lang="en-US" dirty="0" smtClean="0"/>
              <a:t>Support: links to instructional and technical support services and resources</a:t>
            </a:r>
            <a:endParaRPr lang="en-US" dirty="0"/>
          </a:p>
        </p:txBody>
      </p:sp>
    </p:spTree>
    <p:extLst>
      <p:ext uri="{BB962C8B-B14F-4D97-AF65-F5344CB8AC3E}">
        <p14:creationId xmlns:p14="http://schemas.microsoft.com/office/powerpoint/2010/main" val="13200419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Introduce Yourselves</a:t>
            </a:r>
            <a:br>
              <a:rPr lang="en-US" dirty="0" smtClean="0"/>
            </a:br>
            <a:endParaRPr lang="en-US" dirty="0"/>
          </a:p>
        </p:txBody>
      </p:sp>
      <p:sp>
        <p:nvSpPr>
          <p:cNvPr id="3" name="Content Placeholder 2"/>
          <p:cNvSpPr>
            <a:spLocks noGrp="1"/>
          </p:cNvSpPr>
          <p:nvPr>
            <p:ph sz="half" idx="1"/>
          </p:nvPr>
        </p:nvSpPr>
        <p:spPr/>
        <p:txBody>
          <a:bodyPr/>
          <a:lstStyle/>
          <a:p>
            <a:pPr marL="463550" indent="-290513">
              <a:buFont typeface="Arial" panose="020B0604020202020204" pitchFamily="34" charset="0"/>
              <a:buChar char="•"/>
            </a:pPr>
            <a:r>
              <a:rPr lang="en-US" dirty="0" smtClean="0"/>
              <a:t>Low-risk way to help students build confidence about navigating through the course</a:t>
            </a:r>
          </a:p>
          <a:p>
            <a:pPr marL="463550" indent="-290513">
              <a:buFont typeface="Arial" panose="020B0604020202020204" pitchFamily="34" charset="0"/>
              <a:buChar char="•"/>
            </a:pPr>
            <a:r>
              <a:rPr lang="en-US" dirty="0" smtClean="0"/>
              <a:t>Help learners connect with others and with the instructor</a:t>
            </a:r>
          </a:p>
          <a:p>
            <a:pPr marL="756158" lvl="1" indent="-290513">
              <a:buFont typeface="Arial" panose="020B0604020202020204" pitchFamily="34" charset="0"/>
              <a:buChar char="•"/>
            </a:pPr>
            <a:endParaRPr lang="en-US" dirty="0"/>
          </a:p>
        </p:txBody>
      </p:sp>
      <p:sp>
        <p:nvSpPr>
          <p:cNvPr id="4" name="Content Placeholder 3"/>
          <p:cNvSpPr>
            <a:spLocks noGrp="1"/>
          </p:cNvSpPr>
          <p:nvPr>
            <p:ph sz="half" idx="2"/>
          </p:nvPr>
        </p:nvSpPr>
        <p:spPr>
          <a:xfrm>
            <a:off x="6217920" y="1845735"/>
            <a:ext cx="4937760" cy="3443895"/>
          </a:xfrm>
        </p:spPr>
        <p:txBody>
          <a:bodyPr/>
          <a:lstStyle/>
          <a:p>
            <a:r>
              <a:rPr lang="en-US" dirty="0" smtClean="0"/>
              <a:t>Suggestions from former students:</a:t>
            </a:r>
          </a:p>
          <a:p>
            <a:r>
              <a:rPr lang="en-US" dirty="0" smtClean="0"/>
              <a:t>“On </a:t>
            </a:r>
            <a:r>
              <a:rPr lang="en-US" dirty="0"/>
              <a:t>the discussion board, you can guide the introductions with questions similar to ones you might use in a traditional classroom. Ask students about their background and their expectations for the course. Encourage students to post a picture. Ask your students how they prefer to learn. Finally, throw in some fun questions to create a social atmosphere and help people get to know each other</a:t>
            </a:r>
            <a:r>
              <a:rPr lang="en-US" dirty="0" smtClean="0"/>
              <a:t>!” (p. 72)</a:t>
            </a:r>
            <a:endParaRPr lang="en-US" dirty="0"/>
          </a:p>
        </p:txBody>
      </p:sp>
      <p:sp>
        <p:nvSpPr>
          <p:cNvPr id="5" name="Rectangle 4"/>
          <p:cNvSpPr/>
          <p:nvPr/>
        </p:nvSpPr>
        <p:spPr>
          <a:xfrm>
            <a:off x="6217920" y="1737360"/>
            <a:ext cx="5102121" cy="35522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122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News Announcements</a:t>
            </a:r>
            <a:endParaRPr lang="en-US" dirty="0"/>
          </a:p>
        </p:txBody>
      </p:sp>
      <p:sp>
        <p:nvSpPr>
          <p:cNvPr id="3" name="Content Placeholder 2"/>
          <p:cNvSpPr>
            <a:spLocks noGrp="1"/>
          </p:cNvSpPr>
          <p:nvPr>
            <p:ph idx="1"/>
          </p:nvPr>
        </p:nvSpPr>
        <p:spPr/>
        <p:txBody>
          <a:bodyPr/>
          <a:lstStyle/>
          <a:p>
            <a:pPr marL="463550" indent="-290513">
              <a:buFont typeface="Arial" panose="020B0604020202020204" pitchFamily="34" charset="0"/>
              <a:buChar char="•"/>
            </a:pPr>
            <a:r>
              <a:rPr lang="en-US" dirty="0" smtClean="0"/>
              <a:t>Use a news section for the following:</a:t>
            </a:r>
          </a:p>
          <a:p>
            <a:pPr marL="756158" lvl="1" indent="-290513">
              <a:buFont typeface="Arial" panose="020B0604020202020204" pitchFamily="34" charset="0"/>
              <a:buChar char="•"/>
            </a:pPr>
            <a:r>
              <a:rPr lang="en-US" dirty="0" smtClean="0"/>
              <a:t>Post upcoming events</a:t>
            </a:r>
          </a:p>
          <a:p>
            <a:pPr marL="756158" lvl="1" indent="-290513">
              <a:buFont typeface="Arial" panose="020B0604020202020204" pitchFamily="34" charset="0"/>
              <a:buChar char="•"/>
            </a:pPr>
            <a:r>
              <a:rPr lang="en-US" dirty="0" smtClean="0"/>
              <a:t>Announce when course will become live</a:t>
            </a:r>
          </a:p>
          <a:p>
            <a:pPr marL="756158" lvl="1" indent="-290513">
              <a:buFont typeface="Arial" panose="020B0604020202020204" pitchFamily="34" charset="0"/>
              <a:buChar char="•"/>
            </a:pPr>
            <a:r>
              <a:rPr lang="en-US" dirty="0" smtClean="0"/>
              <a:t>Post reminder of course start date</a:t>
            </a:r>
          </a:p>
          <a:p>
            <a:pPr marL="756158" lvl="1" indent="-290513">
              <a:buFont typeface="Arial" panose="020B0604020202020204" pitchFamily="34" charset="0"/>
              <a:buChar char="•"/>
            </a:pPr>
            <a:r>
              <a:rPr lang="en-US" dirty="0"/>
              <a:t>Post weekly announcements</a:t>
            </a:r>
          </a:p>
          <a:p>
            <a:pPr marL="756158" lvl="1" indent="-290513">
              <a:buFont typeface="Arial" panose="020B0604020202020204" pitchFamily="34" charset="0"/>
              <a:buChar char="•"/>
            </a:pPr>
            <a:r>
              <a:rPr lang="en-US" dirty="0"/>
              <a:t>Share thoughts that emerge from weekly activities</a:t>
            </a:r>
          </a:p>
          <a:p>
            <a:pPr marL="465645" lvl="1" indent="0">
              <a:buNone/>
            </a:pPr>
            <a:endParaRPr lang="en-US" dirty="0" smtClean="0"/>
          </a:p>
          <a:p>
            <a:pPr marL="756158" lvl="1" indent="-290513">
              <a:buFont typeface="Arial" panose="020B0604020202020204" pitchFamily="34" charset="0"/>
              <a:buChar char="•"/>
            </a:pPr>
            <a:endParaRPr lang="en-US" dirty="0"/>
          </a:p>
        </p:txBody>
      </p:sp>
    </p:spTree>
    <p:extLst>
      <p:ext uri="{BB962C8B-B14F-4D97-AF65-F5344CB8AC3E}">
        <p14:creationId xmlns:p14="http://schemas.microsoft.com/office/powerpoint/2010/main" val="32476818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Preparing Your Students for Online Learning</a:t>
            </a:r>
            <a:endParaRPr lang="en-US" dirty="0"/>
          </a:p>
        </p:txBody>
      </p:sp>
      <p:sp>
        <p:nvSpPr>
          <p:cNvPr id="4" name="TextBox 3"/>
          <p:cNvSpPr txBox="1"/>
          <p:nvPr/>
        </p:nvSpPr>
        <p:spPr>
          <a:xfrm>
            <a:off x="2412437" y="1823292"/>
            <a:ext cx="8527312" cy="3170099"/>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Create a connection with each student and with the whole class.</a:t>
            </a:r>
          </a:p>
          <a:p>
            <a:pPr marL="457200" indent="-457200">
              <a:buAutoNum type="arabicPeriod"/>
            </a:pPr>
            <a:r>
              <a:rPr lang="en-US" sz="2000" dirty="0"/>
              <a:t>Provide the class with opportunities to explore the course site prior to the start of the class.</a:t>
            </a:r>
          </a:p>
          <a:p>
            <a:pPr marL="457200" indent="-457200">
              <a:buAutoNum type="arabicPeriod"/>
            </a:pPr>
            <a:r>
              <a:rPr lang="en-US" sz="2000" dirty="0"/>
              <a:t>Provide the class with the syllabus, policies, procedures, expectations, and opportunities to pose questions and express concerns.</a:t>
            </a:r>
          </a:p>
          <a:p>
            <a:pPr marL="457200" indent="-457200">
              <a:buAutoNum type="arabicPeriod"/>
            </a:pPr>
            <a:r>
              <a:rPr lang="en-US" sz="2000" dirty="0"/>
              <a:t>Learn about your students, and give your students the opportunity to learn about you and each other.</a:t>
            </a:r>
          </a:p>
          <a:p>
            <a:pPr marL="457200" indent="-457200">
              <a:buAutoNum type="arabicPeriod"/>
            </a:pPr>
            <a:r>
              <a:rPr lang="en-US" sz="2000" dirty="0"/>
              <a:t>Welcome the students to the e-classroom, which is a safe and inviting place to learn; provide reassurance that learning online works.</a:t>
            </a:r>
          </a:p>
        </p:txBody>
      </p:sp>
      <p:sp>
        <p:nvSpPr>
          <p:cNvPr id="6" name="Freeform 5"/>
          <p:cNvSpPr/>
          <p:nvPr/>
        </p:nvSpPr>
        <p:spPr>
          <a:xfrm>
            <a:off x="279718" y="17925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a:effectLst>
                  <a:outerShdw blurRad="38100" dist="38100" dir="2700000" algn="tl">
                    <a:srgbClr val="000000">
                      <a:alpha val="43137"/>
                    </a:srgbClr>
                  </a:outerShdw>
                </a:effectLst>
              </a:rPr>
              <a:t>3</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95070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a:t>
            </a:r>
            <a:r>
              <a:rPr lang="en-US" dirty="0" smtClean="0"/>
              <a:t>References</a:t>
            </a:r>
            <a:endParaRPr lang="en-US" dirty="0"/>
          </a:p>
        </p:txBody>
      </p:sp>
      <p:sp>
        <p:nvSpPr>
          <p:cNvPr id="3" name="Content Placeholder 2"/>
          <p:cNvSpPr>
            <a:spLocks noGrp="1"/>
          </p:cNvSpPr>
          <p:nvPr>
            <p:ph idx="1"/>
          </p:nvPr>
        </p:nvSpPr>
        <p:spPr/>
        <p:txBody>
          <a:bodyPr/>
          <a:lstStyle/>
          <a:p>
            <a:pPr marL="457200" indent="-457200">
              <a:buNone/>
            </a:pPr>
            <a:r>
              <a:rPr lang="en-US" dirty="0"/>
              <a:t>Garrison, D. R. (2011). </a:t>
            </a:r>
            <a:r>
              <a:rPr lang="en-US" i="1" dirty="0"/>
              <a:t>e-Learning in the 21st century: A community of inquiry framework for research and practice. </a:t>
            </a:r>
            <a:r>
              <a:rPr lang="en-US" dirty="0"/>
              <a:t>New York, NY: Routledge.</a:t>
            </a:r>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34363432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30162247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Managing and Facilitating the Online Classroom</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7</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484124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Promote regular participation in class activities</a:t>
            </a:r>
          </a:p>
          <a:p>
            <a:pPr marL="457200" indent="-457200">
              <a:buFont typeface="+mj-lt"/>
              <a:buAutoNum type="arabicPeriod"/>
            </a:pPr>
            <a:r>
              <a:rPr lang="en-US" dirty="0"/>
              <a:t>Use discussion boards to make thoughts visible</a:t>
            </a:r>
          </a:p>
          <a:p>
            <a:pPr marL="457200" indent="-457200">
              <a:buFont typeface="+mj-lt"/>
              <a:buAutoNum type="arabicPeriod"/>
            </a:pPr>
            <a:r>
              <a:rPr lang="en-US" dirty="0"/>
              <a:t>Move discussions to higher levels</a:t>
            </a:r>
          </a:p>
          <a:p>
            <a:pPr marL="457200" indent="-457200">
              <a:buFont typeface="+mj-lt"/>
              <a:buAutoNum type="arabicPeriod"/>
            </a:pPr>
            <a:r>
              <a:rPr lang="en-US" dirty="0"/>
              <a:t>Monitor participation and interactions with your class</a:t>
            </a:r>
          </a:p>
          <a:p>
            <a:pPr marL="457200" indent="-457200">
              <a:buFont typeface="+mj-lt"/>
              <a:buAutoNum type="arabicPeriod"/>
            </a:pPr>
            <a:r>
              <a:rPr lang="en-US" dirty="0"/>
              <a:t>Analyze how to address student frustration</a:t>
            </a:r>
          </a:p>
        </p:txBody>
      </p:sp>
    </p:spTree>
    <p:extLst>
      <p:ext uri="{BB962C8B-B14F-4D97-AF65-F5344CB8AC3E}">
        <p14:creationId xmlns:p14="http://schemas.microsoft.com/office/powerpoint/2010/main" val="1681467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Teaching Presence</a:t>
            </a:r>
            <a:endParaRPr lang="en-US" dirty="0"/>
          </a:p>
        </p:txBody>
      </p:sp>
      <p:sp>
        <p:nvSpPr>
          <p:cNvPr id="3" name="Content Placeholder 2"/>
          <p:cNvSpPr>
            <a:spLocks noGrp="1"/>
          </p:cNvSpPr>
          <p:nvPr>
            <p:ph idx="1"/>
          </p:nvPr>
        </p:nvSpPr>
        <p:spPr/>
        <p:txBody>
          <a:bodyPr>
            <a:normAutofit/>
          </a:bodyPr>
          <a:lstStyle/>
          <a:p>
            <a:pPr marL="463550" indent="-288925">
              <a:buFont typeface="Arial" panose="020B0604020202020204" pitchFamily="34" charset="0"/>
              <a:buChar char="•"/>
            </a:pPr>
            <a:r>
              <a:rPr lang="en-US" dirty="0" smtClean="0"/>
              <a:t>Teaching </a:t>
            </a:r>
            <a:r>
              <a:rPr lang="en-US" dirty="0"/>
              <a:t>presence </a:t>
            </a:r>
            <a:r>
              <a:rPr lang="en-US" dirty="0" smtClean="0"/>
              <a:t>means </a:t>
            </a:r>
            <a:r>
              <a:rPr lang="en-US" dirty="0"/>
              <a:t>that the course structure, facilitation, and direct instruction (content inputs) are designed to build cognitive presence (Anderson, Rourke, Archer, &amp; Garrison, 2001). </a:t>
            </a:r>
            <a:endParaRPr lang="en-US" dirty="0" smtClean="0"/>
          </a:p>
          <a:p>
            <a:pPr marL="463550" indent="-288925">
              <a:buFont typeface="Arial" panose="020B0604020202020204" pitchFamily="34" charset="0"/>
              <a:buChar char="•"/>
            </a:pPr>
            <a:r>
              <a:rPr lang="en-US" dirty="0" smtClean="0"/>
              <a:t>Although </a:t>
            </a:r>
            <a:r>
              <a:rPr lang="en-US" dirty="0"/>
              <a:t>teaching presence is often thought to mean the teacher is present, in an online course we all have the responsibility for bringing in content, organizing our group (if we have groups), and helping each other understand the </a:t>
            </a:r>
            <a:r>
              <a:rPr lang="en-US" dirty="0" smtClean="0"/>
              <a:t>flow </a:t>
            </a:r>
            <a:r>
              <a:rPr lang="en-US" dirty="0"/>
              <a:t>of the course</a:t>
            </a:r>
            <a:r>
              <a:rPr lang="en-US" dirty="0" smtClean="0"/>
              <a:t>.</a:t>
            </a:r>
          </a:p>
          <a:p>
            <a:pPr marL="463550" indent="-288925">
              <a:buFont typeface="Arial" panose="020B0604020202020204" pitchFamily="34" charset="0"/>
              <a:buChar char="•"/>
            </a:pPr>
            <a:r>
              <a:rPr lang="en-US" dirty="0" smtClean="0"/>
              <a:t>Manage and facilitate teaching presence in five ways:</a:t>
            </a:r>
          </a:p>
          <a:p>
            <a:pPr marL="756158" lvl="1" indent="-288925">
              <a:buFont typeface="Arial" panose="020B0604020202020204" pitchFamily="34" charset="0"/>
              <a:buChar char="•"/>
            </a:pPr>
            <a:r>
              <a:rPr lang="en-US" dirty="0" smtClean="0"/>
              <a:t>Promote participation</a:t>
            </a:r>
          </a:p>
          <a:p>
            <a:pPr marL="756158" lvl="1" indent="-288925">
              <a:buFont typeface="Arial" panose="020B0604020202020204" pitchFamily="34" charset="0"/>
              <a:buChar char="•"/>
            </a:pPr>
            <a:r>
              <a:rPr lang="en-US" dirty="0" smtClean="0"/>
              <a:t>Share thoughts by employing group activities</a:t>
            </a:r>
          </a:p>
          <a:p>
            <a:pPr marL="756158" lvl="1" indent="-288925">
              <a:buFont typeface="Arial" panose="020B0604020202020204" pitchFamily="34" charset="0"/>
              <a:buChar char="•"/>
            </a:pPr>
            <a:r>
              <a:rPr lang="en-US" dirty="0" smtClean="0"/>
              <a:t>Participate in the discussions</a:t>
            </a:r>
          </a:p>
          <a:p>
            <a:pPr marL="756158" lvl="1" indent="-288925">
              <a:buFont typeface="Arial" panose="020B0604020202020204" pitchFamily="34" charset="0"/>
              <a:buChar char="•"/>
            </a:pPr>
            <a:r>
              <a:rPr lang="en-US" dirty="0" smtClean="0"/>
              <a:t>Monitor participation and interactions with others</a:t>
            </a:r>
          </a:p>
          <a:p>
            <a:pPr marL="756158" lvl="1" indent="-288925">
              <a:buFont typeface="Arial" panose="020B0604020202020204" pitchFamily="34" charset="0"/>
              <a:buChar char="•"/>
            </a:pPr>
            <a:r>
              <a:rPr lang="en-US" dirty="0" smtClean="0"/>
              <a:t>Stay involved</a:t>
            </a:r>
          </a:p>
        </p:txBody>
      </p:sp>
    </p:spTree>
    <p:extLst>
      <p:ext uri="{BB962C8B-B14F-4D97-AF65-F5344CB8AC3E}">
        <p14:creationId xmlns:p14="http://schemas.microsoft.com/office/powerpoint/2010/main" val="27964910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a Discussion Participation Schedule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6811402"/>
              </p:ext>
            </p:extLst>
          </p:nvPr>
        </p:nvGraphicFramePr>
        <p:xfrm>
          <a:off x="1096963" y="1666875"/>
          <a:ext cx="10058400" cy="2931160"/>
        </p:xfrm>
        <a:graphic>
          <a:graphicData uri="http://schemas.openxmlformats.org/drawingml/2006/table">
            <a:tbl>
              <a:tblPr firstRow="1" bandRow="1">
                <a:tableStyleId>{5C22544A-7EE6-4342-B048-85BDC9FD1C3A}</a:tableStyleId>
              </a:tblPr>
              <a:tblGrid>
                <a:gridCol w="2761053"/>
                <a:gridCol w="7297347"/>
              </a:tblGrid>
              <a:tr h="370840">
                <a:tc>
                  <a:txBody>
                    <a:bodyPr/>
                    <a:lstStyle/>
                    <a:p>
                      <a:r>
                        <a:rPr lang="en-US" dirty="0" smtClean="0"/>
                        <a:t>Date</a:t>
                      </a:r>
                      <a:endParaRPr lang="en-US" dirty="0"/>
                    </a:p>
                  </a:txBody>
                  <a:tcPr/>
                </a:tc>
                <a:tc>
                  <a:txBody>
                    <a:bodyPr/>
                    <a:lstStyle/>
                    <a:p>
                      <a:r>
                        <a:rPr lang="en-US" dirty="0" smtClean="0"/>
                        <a:t>Activity</a:t>
                      </a:r>
                      <a:endParaRPr lang="en-US" dirty="0"/>
                    </a:p>
                  </a:txBody>
                  <a:tcPr/>
                </a:tc>
              </a:tr>
              <a:tr h="370840">
                <a:tc>
                  <a:txBody>
                    <a:bodyPr/>
                    <a:lstStyle/>
                    <a:p>
                      <a:r>
                        <a:rPr lang="en-US" dirty="0" smtClean="0"/>
                        <a:t>March 22−24</a:t>
                      </a:r>
                      <a:endParaRPr lang="en-US" dirty="0"/>
                    </a:p>
                  </a:txBody>
                  <a:tcPr/>
                </a:tc>
                <a:tc>
                  <a:txBody>
                    <a:bodyPr/>
                    <a:lstStyle/>
                    <a:p>
                      <a:r>
                        <a:rPr lang="en-US" dirty="0" smtClean="0"/>
                        <a:t>Read materials in Module 6. Prepare your initial ideas for posting to the class.</a:t>
                      </a:r>
                      <a:endParaRPr lang="en-US" dirty="0"/>
                    </a:p>
                  </a:txBody>
                  <a:tcPr/>
                </a:tc>
              </a:tr>
              <a:tr h="370840">
                <a:tc>
                  <a:txBody>
                    <a:bodyPr/>
                    <a:lstStyle/>
                    <a:p>
                      <a:r>
                        <a:rPr lang="en-US" dirty="0" smtClean="0"/>
                        <a:t>March 25−26</a:t>
                      </a:r>
                      <a:endParaRPr lang="en-US" dirty="0"/>
                    </a:p>
                  </a:txBody>
                  <a:tcPr/>
                </a:tc>
                <a:tc>
                  <a:txBody>
                    <a:bodyPr/>
                    <a:lstStyle/>
                    <a:p>
                      <a:r>
                        <a:rPr lang="en-US" dirty="0" smtClean="0"/>
                        <a:t>Reflect on the meaning of the content and post your initial thoughts on the discussion board.</a:t>
                      </a:r>
                      <a:endParaRPr lang="en-US" dirty="0"/>
                    </a:p>
                  </a:txBody>
                  <a:tcPr/>
                </a:tc>
              </a:tr>
              <a:tr h="370840">
                <a:tc>
                  <a:txBody>
                    <a:bodyPr/>
                    <a:lstStyle/>
                    <a:p>
                      <a:r>
                        <a:rPr lang="en-US" dirty="0" smtClean="0"/>
                        <a:t>March 27−29</a:t>
                      </a:r>
                      <a:endParaRPr lang="en-US" dirty="0"/>
                    </a:p>
                  </a:txBody>
                  <a:tcPr/>
                </a:tc>
                <a:tc>
                  <a:txBody>
                    <a:bodyPr/>
                    <a:lstStyle/>
                    <a:p>
                      <a:r>
                        <a:rPr lang="en-US" dirty="0" smtClean="0"/>
                        <a:t>Respond to the threads in the whole-class discussion room. Engage with at least one class member. Start a new thread as new ideas emerge.</a:t>
                      </a:r>
                      <a:endParaRPr lang="en-US" dirty="0"/>
                    </a:p>
                  </a:txBody>
                  <a:tcPr/>
                </a:tc>
              </a:tr>
              <a:tr h="370840">
                <a:tc>
                  <a:txBody>
                    <a:bodyPr/>
                    <a:lstStyle/>
                    <a:p>
                      <a:r>
                        <a:rPr lang="en-US" dirty="0" smtClean="0"/>
                        <a:t>March 30</a:t>
                      </a:r>
                      <a:endParaRPr lang="en-US" dirty="0"/>
                    </a:p>
                  </a:txBody>
                  <a:tcPr/>
                </a:tc>
                <a:tc>
                  <a:txBody>
                    <a:bodyPr/>
                    <a:lstStyle/>
                    <a:p>
                      <a:r>
                        <a:rPr lang="en-US" dirty="0" smtClean="0"/>
                        <a:t>Revise your initial post based on comments received if your thoughts have changed. Label the post “Final Thoughts.”</a:t>
                      </a:r>
                      <a:endParaRPr lang="en-US" dirty="0"/>
                    </a:p>
                  </a:txBody>
                  <a:tcPr/>
                </a:tc>
              </a:tr>
            </a:tbl>
          </a:graphicData>
        </a:graphic>
      </p:graphicFrame>
    </p:spTree>
    <p:extLst>
      <p:ext uri="{BB962C8B-B14F-4D97-AF65-F5344CB8AC3E}">
        <p14:creationId xmlns:p14="http://schemas.microsoft.com/office/powerpoint/2010/main" val="31944545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Participate in Discussions</a:t>
            </a:r>
            <a:endParaRPr lang="en-US" dirty="0"/>
          </a:p>
        </p:txBody>
      </p:sp>
      <p:sp>
        <p:nvSpPr>
          <p:cNvPr id="3" name="Content Placeholder 2"/>
          <p:cNvSpPr>
            <a:spLocks noGrp="1"/>
          </p:cNvSpPr>
          <p:nvPr>
            <p:ph idx="1"/>
          </p:nvPr>
        </p:nvSpPr>
        <p:spPr/>
        <p:txBody>
          <a:bodyPr>
            <a:normAutofit fontScale="92500" lnSpcReduction="10000"/>
          </a:bodyPr>
          <a:lstStyle/>
          <a:p>
            <a:pPr marL="455612" indent="-342900">
              <a:buFont typeface="Arial" panose="020B0604020202020204" pitchFamily="34" charset="0"/>
              <a:buChar char="•"/>
            </a:pPr>
            <a:r>
              <a:rPr lang="en-US" dirty="0"/>
              <a:t>Prompt learners to justify their responses by using the existing literature rather than providing only personal opinion.</a:t>
            </a:r>
          </a:p>
          <a:p>
            <a:pPr marL="455612" indent="-342900">
              <a:buFont typeface="Arial" panose="020B0604020202020204" pitchFamily="34" charset="0"/>
              <a:buChar char="•"/>
            </a:pPr>
            <a:r>
              <a:rPr lang="en-US" dirty="0"/>
              <a:t>Promote engagement by asking students to acknowledge the contributions of others as a way of building ownership of their ideas.</a:t>
            </a:r>
          </a:p>
          <a:p>
            <a:pPr marL="455612" indent="-342900">
              <a:buFont typeface="Arial" panose="020B0604020202020204" pitchFamily="34" charset="0"/>
              <a:buChar char="•"/>
            </a:pPr>
            <a:r>
              <a:rPr lang="en-US" dirty="0"/>
              <a:t>Push for ideas (statements) that go beyond the text and show originality in thinking.</a:t>
            </a:r>
          </a:p>
          <a:p>
            <a:pPr marL="455612" indent="-342900">
              <a:buFont typeface="Arial" panose="020B0604020202020204" pitchFamily="34" charset="0"/>
              <a:buChar char="•"/>
            </a:pPr>
            <a:r>
              <a:rPr lang="en-US" dirty="0"/>
              <a:t>Encourage learners to share knowledge by having them bring in resources and readings beyond the required and recommended sources in the syllabus.</a:t>
            </a:r>
          </a:p>
          <a:p>
            <a:pPr marL="455612" indent="-342900">
              <a:buFont typeface="Arial" panose="020B0604020202020204" pitchFamily="34" charset="0"/>
              <a:buChar char="•"/>
            </a:pPr>
            <a:r>
              <a:rPr lang="en-US" dirty="0"/>
              <a:t>Ask learners to connect content to real-world experiences and to provide relevant examples.</a:t>
            </a:r>
          </a:p>
          <a:p>
            <a:pPr marL="0" indent="0">
              <a:buNone/>
            </a:pPr>
            <a:r>
              <a:rPr lang="en-US" dirty="0"/>
              <a:t> </a:t>
            </a:r>
          </a:p>
          <a:p>
            <a:pPr marL="0" indent="0">
              <a:buNone/>
            </a:pPr>
            <a:r>
              <a:rPr lang="en-US" dirty="0"/>
              <a:t> </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15664719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 Discussions</a:t>
            </a:r>
            <a:endParaRPr lang="en-US" dirty="0"/>
          </a:p>
        </p:txBody>
      </p:sp>
      <p:sp>
        <p:nvSpPr>
          <p:cNvPr id="3" name="Content Placeholder 2"/>
          <p:cNvSpPr>
            <a:spLocks noGrp="1"/>
          </p:cNvSpPr>
          <p:nvPr>
            <p:ph idx="1"/>
          </p:nvPr>
        </p:nvSpPr>
        <p:spPr>
          <a:xfrm>
            <a:off x="1097280" y="1667063"/>
            <a:ext cx="10058400" cy="4295326"/>
          </a:xfrm>
        </p:spPr>
        <p:txBody>
          <a:bodyPr>
            <a:normAutofit/>
          </a:bodyPr>
          <a:lstStyle/>
          <a:p>
            <a:pPr marL="455612" indent="-342900">
              <a:buFont typeface="Arial" panose="020B0604020202020204" pitchFamily="34" charset="0"/>
              <a:buChar char="•"/>
            </a:pPr>
            <a:r>
              <a:rPr lang="en-US" dirty="0" smtClean="0"/>
              <a:t>Ask yourself these questions:</a:t>
            </a:r>
          </a:p>
          <a:p>
            <a:pPr marL="748220" lvl="1" indent="-342900">
              <a:buFont typeface="Arial" panose="020B0604020202020204" pitchFamily="34" charset="0"/>
              <a:buChar char="•"/>
            </a:pPr>
            <a:r>
              <a:rPr lang="en-US" dirty="0" smtClean="0"/>
              <a:t>Am I posting interesting and challenging questions that relate to the real concerns and lives of the students?</a:t>
            </a:r>
          </a:p>
          <a:p>
            <a:pPr marL="748220" lvl="1" indent="-342900">
              <a:buFont typeface="Arial" panose="020B0604020202020204" pitchFamily="34" charset="0"/>
              <a:buChar char="•"/>
            </a:pPr>
            <a:r>
              <a:rPr lang="en-US" dirty="0" smtClean="0"/>
              <a:t>Have I created a safe environment for students to take a risk?</a:t>
            </a:r>
          </a:p>
          <a:p>
            <a:pPr marL="748220" lvl="1" indent="-342900">
              <a:buFont typeface="Arial" panose="020B0604020202020204" pitchFamily="34" charset="0"/>
              <a:buChar char="•"/>
            </a:pPr>
            <a:r>
              <a:rPr lang="en-US" dirty="0" smtClean="0"/>
              <a:t>Am I modeling how I want students to participate?</a:t>
            </a:r>
          </a:p>
          <a:p>
            <a:pPr marL="748220" lvl="1" indent="-342900">
              <a:buFont typeface="Arial" panose="020B0604020202020204" pitchFamily="34" charset="0"/>
              <a:buChar char="•"/>
            </a:pPr>
            <a:r>
              <a:rPr lang="en-US" dirty="0" smtClean="0"/>
              <a:t>Am I following up on </a:t>
            </a:r>
            <a:r>
              <a:rPr lang="en-US" dirty="0" err="1" smtClean="0"/>
              <a:t>nonresponders</a:t>
            </a:r>
            <a:r>
              <a:rPr lang="en-US" dirty="0" smtClean="0"/>
              <a:t> as soon as I notice the problem?</a:t>
            </a:r>
          </a:p>
          <a:p>
            <a:pPr marL="748220" lvl="1" indent="-342900">
              <a:buFont typeface="Arial" panose="020B0604020202020204" pitchFamily="34" charset="0"/>
              <a:buChar char="•"/>
            </a:pPr>
            <a:r>
              <a:rPr lang="en-US" dirty="0" smtClean="0"/>
              <a:t>Are the responses of students being acknowledged?</a:t>
            </a:r>
            <a:endParaRPr lang="en-US" dirty="0"/>
          </a:p>
          <a:p>
            <a:pPr marL="0" indent="0">
              <a:buNone/>
            </a:pPr>
            <a:r>
              <a:rPr lang="en-US" dirty="0"/>
              <a:t> </a:t>
            </a:r>
          </a:p>
          <a:p>
            <a:pPr marL="0" indent="0">
              <a:buNone/>
            </a:pPr>
            <a:r>
              <a:rPr lang="en-US" dirty="0"/>
              <a:t> </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41565344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Facilitating Group Work</a:t>
            </a:r>
            <a:endParaRPr lang="en-US" dirty="0"/>
          </a:p>
        </p:txBody>
      </p:sp>
      <p:sp>
        <p:nvSpPr>
          <p:cNvPr id="3" name="Content Placeholder 2"/>
          <p:cNvSpPr>
            <a:spLocks noGrp="1"/>
          </p:cNvSpPr>
          <p:nvPr>
            <p:ph idx="1"/>
          </p:nvPr>
        </p:nvSpPr>
        <p:spPr/>
        <p:txBody>
          <a:bodyPr/>
          <a:lstStyle/>
          <a:p>
            <a:pPr marL="463550" indent="-350838">
              <a:buFont typeface="Arial" panose="020B0604020202020204" pitchFamily="34" charset="0"/>
              <a:buChar char="•"/>
            </a:pPr>
            <a:r>
              <a:rPr lang="en-US" sz="2400" dirty="0" smtClean="0"/>
              <a:t>How to promote more confidence in the group learning process and in collaborative work:</a:t>
            </a:r>
          </a:p>
          <a:p>
            <a:pPr marL="756158" lvl="1" indent="-350838">
              <a:buFont typeface="Arial" panose="020B0604020202020204" pitchFamily="34" charset="0"/>
              <a:buChar char="•"/>
            </a:pPr>
            <a:r>
              <a:rPr lang="en-US" sz="2000" dirty="0" smtClean="0"/>
              <a:t>Move toward collaborative learning by using low-risk tasks that are easy to accomplish, such as individual postings, to paired dialogue, to small-group work.</a:t>
            </a:r>
          </a:p>
          <a:p>
            <a:pPr marL="756158" lvl="1" indent="-350838">
              <a:buFont typeface="Arial" panose="020B0604020202020204" pitchFamily="34" charset="0"/>
              <a:buChar char="•"/>
            </a:pPr>
            <a:r>
              <a:rPr lang="en-US" sz="2000" dirty="0" smtClean="0"/>
              <a:t>Provide space in which learners can collaborate.</a:t>
            </a:r>
          </a:p>
          <a:p>
            <a:pPr marL="756158" lvl="1" indent="-350838">
              <a:buFont typeface="Arial" panose="020B0604020202020204" pitchFamily="34" charset="0"/>
              <a:buChar char="•"/>
            </a:pPr>
            <a:r>
              <a:rPr lang="en-US" sz="2000" dirty="0" smtClean="0"/>
              <a:t>Help groups develop a charter that includes:</a:t>
            </a:r>
          </a:p>
          <a:p>
            <a:pPr marL="939038" lvl="2" indent="-350838">
              <a:buFont typeface="Arial" panose="020B0604020202020204" pitchFamily="34" charset="0"/>
              <a:buChar char="•"/>
            </a:pPr>
            <a:r>
              <a:rPr lang="en-US" sz="1800" dirty="0" smtClean="0"/>
              <a:t>When to meet</a:t>
            </a:r>
          </a:p>
          <a:p>
            <a:pPr marL="939038" lvl="2" indent="-350838">
              <a:buFont typeface="Arial" panose="020B0604020202020204" pitchFamily="34" charset="0"/>
              <a:buChar char="•"/>
            </a:pPr>
            <a:r>
              <a:rPr lang="en-US" sz="1800" dirty="0" smtClean="0"/>
              <a:t>How to meet</a:t>
            </a:r>
          </a:p>
          <a:p>
            <a:pPr marL="939038" lvl="2" indent="-350838">
              <a:buFont typeface="Arial" panose="020B0604020202020204" pitchFamily="34" charset="0"/>
              <a:buChar char="•"/>
            </a:pPr>
            <a:r>
              <a:rPr lang="en-US" sz="1800" dirty="0" smtClean="0"/>
              <a:t>Roles and responsibilities of group members</a:t>
            </a:r>
          </a:p>
          <a:p>
            <a:pPr marL="939038" lvl="2" indent="-350838">
              <a:buFont typeface="Arial" panose="020B0604020202020204" pitchFamily="34" charset="0"/>
              <a:buChar char="•"/>
            </a:pPr>
            <a:r>
              <a:rPr lang="en-US" sz="1800" dirty="0" smtClean="0"/>
              <a:t>How to deal with absences because of family, work, or other life circumstances</a:t>
            </a:r>
          </a:p>
          <a:p>
            <a:pPr marL="939038" lvl="2" indent="-350838">
              <a:buFont typeface="Arial" panose="020B0604020202020204" pitchFamily="34" charset="0"/>
              <a:buChar char="•"/>
            </a:pPr>
            <a:r>
              <a:rPr lang="en-US" sz="1800" dirty="0" smtClean="0"/>
              <a:t>What it means to come prepared to the group meeting</a:t>
            </a:r>
          </a:p>
          <a:p>
            <a:pPr marL="939038" lvl="2" indent="-350838">
              <a:buFont typeface="Arial" panose="020B0604020202020204" pitchFamily="34" charset="0"/>
              <a:buChar char="•"/>
            </a:pPr>
            <a:r>
              <a:rPr lang="en-US" sz="1800" dirty="0" smtClean="0"/>
              <a:t>How to handle conflict</a:t>
            </a:r>
            <a:endParaRPr lang="en-US" sz="1800" dirty="0"/>
          </a:p>
        </p:txBody>
      </p:sp>
    </p:spTree>
    <p:extLst>
      <p:ext uri="{BB962C8B-B14F-4D97-AF65-F5344CB8AC3E}">
        <p14:creationId xmlns:p14="http://schemas.microsoft.com/office/powerpoint/2010/main" val="7773696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Facilitate Teaching Presence</a:t>
            </a:r>
            <a:endParaRPr lang="en-US" dirty="0"/>
          </a:p>
        </p:txBody>
      </p:sp>
      <p:sp>
        <p:nvSpPr>
          <p:cNvPr id="3" name="Content Placeholder 2"/>
          <p:cNvSpPr>
            <a:spLocks noGrp="1"/>
          </p:cNvSpPr>
          <p:nvPr>
            <p:ph idx="1"/>
          </p:nvPr>
        </p:nvSpPr>
        <p:spPr/>
        <p:txBody>
          <a:bodyPr/>
          <a:lstStyle/>
          <a:p>
            <a:pPr marL="463550" indent="-350838">
              <a:buFont typeface="Arial" panose="020B0604020202020204" pitchFamily="34" charset="0"/>
              <a:buChar char="•"/>
            </a:pPr>
            <a:r>
              <a:rPr lang="en-US" dirty="0" smtClean="0"/>
              <a:t>Organize </a:t>
            </a:r>
            <a:r>
              <a:rPr lang="en-US" dirty="0"/>
              <a:t>discussion groups or study groups and provide direction</a:t>
            </a:r>
          </a:p>
          <a:p>
            <a:pPr marL="463550" indent="-350838">
              <a:buFont typeface="Arial" panose="020B0604020202020204" pitchFamily="34" charset="0"/>
              <a:buChar char="•"/>
            </a:pPr>
            <a:r>
              <a:rPr lang="en-US" dirty="0" smtClean="0"/>
              <a:t>Contribute </a:t>
            </a:r>
            <a:r>
              <a:rPr lang="en-US" dirty="0"/>
              <a:t>to the discussion board by posing questions, acknowledging responses, and moving the conversation to higher levels of discourse</a:t>
            </a:r>
          </a:p>
          <a:p>
            <a:pPr marL="463550" indent="-350838">
              <a:buFont typeface="Arial" panose="020B0604020202020204" pitchFamily="34" charset="0"/>
              <a:buChar char="•"/>
            </a:pPr>
            <a:r>
              <a:rPr lang="en-US" dirty="0" smtClean="0"/>
              <a:t>Remind </a:t>
            </a:r>
            <a:r>
              <a:rPr lang="en-US" dirty="0"/>
              <a:t>students of netiquette and classroom procedures and processes to keep the course moving on track and providing input appropriately </a:t>
            </a:r>
          </a:p>
          <a:p>
            <a:pPr marL="463550" indent="-350838">
              <a:buFont typeface="Arial" panose="020B0604020202020204" pitchFamily="34" charset="0"/>
              <a:buChar char="•"/>
            </a:pPr>
            <a:r>
              <a:rPr lang="en-US" dirty="0" smtClean="0"/>
              <a:t>Input </a:t>
            </a:r>
            <a:r>
              <a:rPr lang="en-US" dirty="0"/>
              <a:t>knowledge in terms of content and additional resources and provide input in clarifying misconceptions</a:t>
            </a:r>
          </a:p>
          <a:p>
            <a:pPr marL="463550" indent="-350838">
              <a:buFont typeface="Arial" panose="020B0604020202020204" pitchFamily="34" charset="0"/>
              <a:buChar char="•"/>
            </a:pPr>
            <a:r>
              <a:rPr lang="en-US" dirty="0" smtClean="0"/>
              <a:t>Encourage </a:t>
            </a:r>
            <a:r>
              <a:rPr lang="en-US" dirty="0"/>
              <a:t>student engagement with others and the sharing of reasoned, critical thought</a:t>
            </a:r>
          </a:p>
        </p:txBody>
      </p:sp>
    </p:spTree>
    <p:extLst>
      <p:ext uri="{BB962C8B-B14F-4D97-AF65-F5344CB8AC3E}">
        <p14:creationId xmlns:p14="http://schemas.microsoft.com/office/powerpoint/2010/main" val="4278406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Managing and Facilitating the Online Classroom</a:t>
            </a:r>
            <a:endParaRPr lang="en-US" sz="4000" dirty="0"/>
          </a:p>
        </p:txBody>
      </p:sp>
      <p:sp>
        <p:nvSpPr>
          <p:cNvPr id="4" name="TextBox 3"/>
          <p:cNvSpPr txBox="1"/>
          <p:nvPr/>
        </p:nvSpPr>
        <p:spPr>
          <a:xfrm>
            <a:off x="2434471" y="1792524"/>
            <a:ext cx="8527312" cy="2554545"/>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Promote regular participation in class activities.</a:t>
            </a:r>
          </a:p>
          <a:p>
            <a:pPr marL="457200" indent="-457200">
              <a:buAutoNum type="arabicPeriod"/>
            </a:pPr>
            <a:r>
              <a:rPr lang="en-US" sz="2000" dirty="0"/>
              <a:t>Use the discussion boards to make the thoughts of students visible.</a:t>
            </a:r>
          </a:p>
          <a:p>
            <a:pPr marL="457200" indent="-457200">
              <a:buAutoNum type="arabicPeriod"/>
            </a:pPr>
            <a:r>
              <a:rPr lang="en-US" sz="2000" dirty="0"/>
              <a:t>Move discussions to higher levels by asking learners to clarify, expand on, explain, critique content, and respectfully push other learners to see the assumptions behind their statements.</a:t>
            </a:r>
          </a:p>
          <a:p>
            <a:pPr marL="457200" indent="-457200">
              <a:buAutoNum type="arabicPeriod"/>
            </a:pPr>
            <a:r>
              <a:rPr lang="en-US" sz="2000" dirty="0"/>
              <a:t>Monitor participation and interactions with others.</a:t>
            </a:r>
          </a:p>
          <a:p>
            <a:pPr marL="457200" indent="-457200">
              <a:buAutoNum type="arabicPeriod"/>
            </a:pPr>
            <a:r>
              <a:rPr lang="en-US" sz="2000" dirty="0"/>
              <a:t>Stay involved to keep the course moving on track.</a:t>
            </a:r>
            <a:endParaRPr lang="en-US" sz="2000" dirty="0" smtClean="0"/>
          </a:p>
        </p:txBody>
      </p:sp>
      <p:sp>
        <p:nvSpPr>
          <p:cNvPr id="6" name="Freeform 5"/>
          <p:cNvSpPr/>
          <p:nvPr/>
        </p:nvSpPr>
        <p:spPr>
          <a:xfrm>
            <a:off x="279718" y="17925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a:effectLst>
                  <a:outerShdw blurRad="38100" dist="38100" dir="2700000" algn="tl">
                    <a:srgbClr val="000000">
                      <a:alpha val="43137"/>
                    </a:srgbClr>
                  </a:outerShdw>
                </a:effectLst>
              </a:rPr>
              <a:t>4</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653843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7 </a:t>
            </a:r>
            <a:r>
              <a:rPr lang="en-US" dirty="0" smtClean="0"/>
              <a:t>References</a:t>
            </a:r>
            <a:endParaRPr lang="en-US" dirty="0"/>
          </a:p>
        </p:txBody>
      </p:sp>
      <p:sp>
        <p:nvSpPr>
          <p:cNvPr id="3" name="Content Placeholder 2"/>
          <p:cNvSpPr>
            <a:spLocks noGrp="1"/>
          </p:cNvSpPr>
          <p:nvPr>
            <p:ph idx="1"/>
          </p:nvPr>
        </p:nvSpPr>
        <p:spPr/>
        <p:txBody>
          <a:bodyPr/>
          <a:lstStyle/>
          <a:p>
            <a:pPr marL="457200" indent="-457200">
              <a:buNone/>
            </a:pPr>
            <a:r>
              <a:rPr lang="en-US" dirty="0"/>
              <a:t>Anderson, T., Rourke, L., Archer, W., &amp; Garrison, R. (2001). Assessing teaching presence in computer conferencing transcripts. </a:t>
            </a:r>
            <a:r>
              <a:rPr lang="en-US" i="1" dirty="0"/>
              <a:t>Journal of Asynchronous Learning Networks, 5</a:t>
            </a:r>
            <a:r>
              <a:rPr lang="en-US" dirty="0"/>
              <a:t>(2), 1–17</a:t>
            </a:r>
            <a:r>
              <a:rPr lang="en-US" dirty="0" smtClean="0"/>
              <a:t>.</a:t>
            </a:r>
            <a:endParaRPr lang="en-US" dirty="0" smtClean="0"/>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35314193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16119565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8315077" cy="3566160"/>
          </a:xfrm>
        </p:spPr>
        <p:txBody>
          <a:bodyPr/>
          <a:lstStyle/>
          <a:p>
            <a:r>
              <a:rPr lang="en-US" dirty="0" smtClean="0"/>
              <a:t>Assessing Learning in the Online Classroom</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8</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36469779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Determine which type of feedback is appropriate for particular types of assignments</a:t>
            </a:r>
          </a:p>
          <a:p>
            <a:pPr marL="457200" indent="-457200">
              <a:buFont typeface="+mj-lt"/>
              <a:buAutoNum type="arabicPeriod"/>
            </a:pPr>
            <a:r>
              <a:rPr lang="en-US" dirty="0"/>
              <a:t>Define </a:t>
            </a:r>
            <a:r>
              <a:rPr lang="en-US" i="1" dirty="0"/>
              <a:t>meaningful feedback</a:t>
            </a:r>
          </a:p>
          <a:p>
            <a:pPr marL="457200" indent="-457200">
              <a:buFont typeface="+mj-lt"/>
              <a:buAutoNum type="arabicPeriod"/>
            </a:pPr>
            <a:r>
              <a:rPr lang="en-US" dirty="0"/>
              <a:t>Explain how to use authentic assessments</a:t>
            </a:r>
          </a:p>
          <a:p>
            <a:pPr marL="457200" indent="-457200">
              <a:buFont typeface="+mj-lt"/>
              <a:buAutoNum type="arabicPeriod"/>
            </a:pPr>
            <a:r>
              <a:rPr lang="en-US" dirty="0"/>
              <a:t>Formulate feedback for a late assignment</a:t>
            </a:r>
          </a:p>
          <a:p>
            <a:pPr marL="457200" indent="-457200">
              <a:buFont typeface="+mj-lt"/>
              <a:buAutoNum type="arabicPeriod"/>
            </a:pPr>
            <a:r>
              <a:rPr lang="en-US" dirty="0"/>
              <a:t>Identify tools learners can use to demonstrate competence</a:t>
            </a:r>
          </a:p>
        </p:txBody>
      </p:sp>
    </p:spTree>
    <p:extLst>
      <p:ext uri="{BB962C8B-B14F-4D97-AF65-F5344CB8AC3E}">
        <p14:creationId xmlns:p14="http://schemas.microsoft.com/office/powerpoint/2010/main" val="1612251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Feedback</a:t>
            </a:r>
            <a:endParaRPr lang="en-US" dirty="0"/>
          </a:p>
        </p:txBody>
      </p:sp>
      <p:sp>
        <p:nvSpPr>
          <p:cNvPr id="3" name="Content Placeholder 2"/>
          <p:cNvSpPr>
            <a:spLocks noGrp="1"/>
          </p:cNvSpPr>
          <p:nvPr>
            <p:ph idx="1"/>
          </p:nvPr>
        </p:nvSpPr>
        <p:spPr/>
        <p:txBody>
          <a:bodyPr>
            <a:normAutofit/>
          </a:bodyPr>
          <a:lstStyle/>
          <a:p>
            <a:pPr marL="350838" indent="-238125">
              <a:buFont typeface="Arial" panose="020B0604020202020204" pitchFamily="34" charset="0"/>
              <a:buChar char="•"/>
            </a:pPr>
            <a:r>
              <a:rPr lang="en-US" dirty="0" smtClean="0"/>
              <a:t>Supportive</a:t>
            </a:r>
          </a:p>
          <a:p>
            <a:pPr marL="643446" lvl="1" indent="-238125">
              <a:buFont typeface="Arial" panose="020B0604020202020204" pitchFamily="34" charset="0"/>
              <a:buChar char="•"/>
            </a:pPr>
            <a:r>
              <a:rPr lang="en-US" dirty="0" smtClean="0"/>
              <a:t>Identifies with the emotions expressed in a posting</a:t>
            </a:r>
          </a:p>
          <a:p>
            <a:pPr marL="350838" indent="-238125">
              <a:buFont typeface="Arial" panose="020B0604020202020204" pitchFamily="34" charset="0"/>
              <a:buChar char="•"/>
            </a:pPr>
            <a:r>
              <a:rPr lang="en-US" dirty="0" smtClean="0"/>
              <a:t>Informational</a:t>
            </a:r>
          </a:p>
          <a:p>
            <a:pPr marL="643446" lvl="1" indent="-238125">
              <a:buFont typeface="Arial" panose="020B0604020202020204" pitchFamily="34" charset="0"/>
              <a:buChar char="•"/>
            </a:pPr>
            <a:r>
              <a:rPr lang="en-US" dirty="0" smtClean="0"/>
              <a:t>Introduces resources or ideas that may help the learner move to higher levels of thinking</a:t>
            </a:r>
          </a:p>
          <a:p>
            <a:pPr marL="350838" indent="-238125">
              <a:buFont typeface="Arial" panose="020B0604020202020204" pitchFamily="34" charset="0"/>
              <a:buChar char="•"/>
            </a:pPr>
            <a:r>
              <a:rPr lang="en-US" dirty="0" smtClean="0"/>
              <a:t>Corrective or confirming</a:t>
            </a:r>
          </a:p>
          <a:p>
            <a:pPr marL="643446" lvl="1" indent="-238125">
              <a:buFont typeface="Arial" panose="020B0604020202020204" pitchFamily="34" charset="0"/>
              <a:buChar char="•"/>
            </a:pPr>
            <a:r>
              <a:rPr lang="en-US" dirty="0" smtClean="0"/>
              <a:t>Shows errors in thinking or misinformation and guidance on how to correct performance</a:t>
            </a:r>
          </a:p>
          <a:p>
            <a:pPr marL="350838" indent="-238125">
              <a:buFont typeface="Arial" panose="020B0604020202020204" pitchFamily="34" charset="0"/>
              <a:buChar char="•"/>
            </a:pPr>
            <a:r>
              <a:rPr lang="en-US" dirty="0" smtClean="0"/>
              <a:t>Procedural</a:t>
            </a:r>
          </a:p>
          <a:p>
            <a:pPr marL="643446" lvl="1" indent="-238125">
              <a:buFont typeface="Arial" panose="020B0604020202020204" pitchFamily="34" charset="0"/>
              <a:buChar char="•"/>
            </a:pPr>
            <a:r>
              <a:rPr lang="en-US" dirty="0" smtClean="0"/>
              <a:t>Provides guidance on course procedures, such as due dates</a:t>
            </a:r>
          </a:p>
          <a:p>
            <a:pPr marL="350838" indent="-238125">
              <a:buFont typeface="Arial" panose="020B0604020202020204" pitchFamily="34" charset="0"/>
              <a:buChar char="•"/>
            </a:pPr>
            <a:r>
              <a:rPr lang="en-US" dirty="0" smtClean="0"/>
              <a:t>Inquiring</a:t>
            </a:r>
          </a:p>
          <a:p>
            <a:pPr marL="643446" lvl="1" indent="-238125">
              <a:buFont typeface="Arial" panose="020B0604020202020204" pitchFamily="34" charset="0"/>
              <a:buChar char="•"/>
            </a:pPr>
            <a:r>
              <a:rPr lang="en-US" dirty="0" smtClean="0"/>
              <a:t>Pushes learners to further explain, challenge, and consider alternative points of view</a:t>
            </a:r>
            <a:endParaRPr lang="en-US" dirty="0"/>
          </a:p>
        </p:txBody>
      </p:sp>
    </p:spTree>
    <p:extLst>
      <p:ext uri="{BB962C8B-B14F-4D97-AF65-F5344CB8AC3E}">
        <p14:creationId xmlns:p14="http://schemas.microsoft.com/office/powerpoint/2010/main" val="36621488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Reaction Tools</a:t>
            </a:r>
            <a:endParaRPr lang="en-US" dirty="0"/>
          </a:p>
        </p:txBody>
      </p:sp>
      <p:sp>
        <p:nvSpPr>
          <p:cNvPr id="3" name="Content Placeholder 2"/>
          <p:cNvSpPr>
            <a:spLocks noGrp="1"/>
          </p:cNvSpPr>
          <p:nvPr>
            <p:ph idx="1"/>
          </p:nvPr>
        </p:nvSpPr>
        <p:spPr>
          <a:xfrm>
            <a:off x="1097280" y="1667063"/>
            <a:ext cx="10058400" cy="3105353"/>
          </a:xfrm>
        </p:spPr>
        <p:txBody>
          <a:bodyPr/>
          <a:lstStyle/>
          <a:p>
            <a:pPr marL="463550" indent="-350838">
              <a:buFont typeface="Arial" panose="020B0604020202020204" pitchFamily="34" charset="0"/>
              <a:buChar char="•"/>
            </a:pPr>
            <a:r>
              <a:rPr lang="en-US" dirty="0" smtClean="0"/>
              <a:t>Muddiest Point</a:t>
            </a:r>
          </a:p>
          <a:p>
            <a:pPr marL="756158" lvl="1" indent="-350838">
              <a:buFont typeface="Arial" panose="020B0604020202020204" pitchFamily="34" charset="0"/>
              <a:buChar char="•"/>
            </a:pPr>
            <a:r>
              <a:rPr lang="en-US" dirty="0" smtClean="0"/>
              <a:t>Asking learners what was the most confusing</a:t>
            </a:r>
          </a:p>
          <a:p>
            <a:pPr marL="463550" indent="-350838">
              <a:buFont typeface="Arial" panose="020B0604020202020204" pitchFamily="34" charset="0"/>
              <a:buChar char="•"/>
            </a:pPr>
            <a:r>
              <a:rPr lang="en-US" dirty="0" smtClean="0"/>
              <a:t>Learning Audit</a:t>
            </a:r>
          </a:p>
          <a:p>
            <a:pPr marL="756158" lvl="1" indent="-350838">
              <a:buFont typeface="Arial" panose="020B0604020202020204" pitchFamily="34" charset="0"/>
              <a:buChar char="•"/>
            </a:pPr>
            <a:r>
              <a:rPr lang="en-US" dirty="0" smtClean="0"/>
              <a:t>Asking learners what they know now that they didn’t know before</a:t>
            </a:r>
          </a:p>
          <a:p>
            <a:pPr marL="463550" indent="-350838">
              <a:buFont typeface="Arial" panose="020B0604020202020204" pitchFamily="34" charset="0"/>
              <a:buChar char="•"/>
            </a:pPr>
            <a:r>
              <a:rPr lang="en-US" dirty="0" smtClean="0"/>
              <a:t>Critical Incident Questionnaire</a:t>
            </a:r>
          </a:p>
          <a:p>
            <a:pPr marL="756158" lvl="1" indent="-350838">
              <a:buFont typeface="Arial" panose="020B0604020202020204" pitchFamily="34" charset="0"/>
              <a:buChar char="•"/>
            </a:pPr>
            <a:r>
              <a:rPr lang="en-US" dirty="0" smtClean="0"/>
              <a:t>Asking learners to answer five questions about how they are experiencing their learning and your teaching</a:t>
            </a:r>
          </a:p>
          <a:p>
            <a:pPr marL="756158" lvl="1" indent="-350838">
              <a:buFont typeface="Arial" panose="020B0604020202020204" pitchFamily="34" charset="0"/>
              <a:buChar char="•"/>
            </a:pPr>
            <a:endParaRPr lang="en-US" dirty="0"/>
          </a:p>
        </p:txBody>
      </p:sp>
      <p:sp>
        <p:nvSpPr>
          <p:cNvPr id="5" name="TextBox 4"/>
          <p:cNvSpPr txBox="1"/>
          <p:nvPr/>
        </p:nvSpPr>
        <p:spPr>
          <a:xfrm>
            <a:off x="7034617" y="5335893"/>
            <a:ext cx="4121063" cy="338554"/>
          </a:xfrm>
          <a:prstGeom prst="rect">
            <a:avLst/>
          </a:prstGeom>
          <a:noFill/>
        </p:spPr>
        <p:txBody>
          <a:bodyPr wrap="square" rtlCol="0">
            <a:spAutoFit/>
          </a:bodyPr>
          <a:lstStyle/>
          <a:p>
            <a:pPr algn="r"/>
            <a:r>
              <a:rPr lang="en-US" sz="1600" dirty="0" smtClean="0"/>
              <a:t>Brookfield (2011)</a:t>
            </a:r>
            <a:endParaRPr lang="en-US" sz="1600" dirty="0"/>
          </a:p>
        </p:txBody>
      </p:sp>
    </p:spTree>
    <p:extLst>
      <p:ext uri="{BB962C8B-B14F-4D97-AF65-F5344CB8AC3E}">
        <p14:creationId xmlns:p14="http://schemas.microsoft.com/office/powerpoint/2010/main" val="33274587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Assessment Practices</a:t>
            </a:r>
            <a:endParaRPr lang="en-US" dirty="0"/>
          </a:p>
        </p:txBody>
      </p:sp>
      <p:sp>
        <p:nvSpPr>
          <p:cNvPr id="3" name="Content Placeholder 2"/>
          <p:cNvSpPr>
            <a:spLocks noGrp="1"/>
          </p:cNvSpPr>
          <p:nvPr>
            <p:ph idx="1"/>
          </p:nvPr>
        </p:nvSpPr>
        <p:spPr/>
        <p:txBody>
          <a:bodyPr/>
          <a:lstStyle/>
          <a:p>
            <a:pPr marL="463550" indent="-350838">
              <a:buFont typeface="Arial" panose="020B0604020202020204" pitchFamily="34" charset="0"/>
              <a:buChar char="•"/>
            </a:pPr>
            <a:r>
              <a:rPr lang="en-US" dirty="0" smtClean="0"/>
              <a:t>Assess Work Weekly</a:t>
            </a:r>
          </a:p>
          <a:p>
            <a:pPr marL="756158" lvl="1" indent="-350838">
              <a:buFont typeface="Arial" panose="020B0604020202020204" pitchFamily="34" charset="0"/>
              <a:buChar char="•"/>
            </a:pPr>
            <a:r>
              <a:rPr lang="en-US" dirty="0" smtClean="0"/>
              <a:t>Weekly assessments can keep students involved with the course.</a:t>
            </a:r>
          </a:p>
          <a:p>
            <a:pPr marL="463550" indent="-350838">
              <a:buFont typeface="Arial" panose="020B0604020202020204" pitchFamily="34" charset="0"/>
              <a:buChar char="•"/>
            </a:pPr>
            <a:r>
              <a:rPr lang="en-US" dirty="0" smtClean="0"/>
              <a:t>Post Grades Weekly</a:t>
            </a:r>
          </a:p>
          <a:p>
            <a:pPr marL="756158" lvl="1" indent="-350838">
              <a:buFont typeface="Arial" panose="020B0604020202020204" pitchFamily="34" charset="0"/>
              <a:buChar char="•"/>
            </a:pPr>
            <a:r>
              <a:rPr lang="en-US" dirty="0" smtClean="0"/>
              <a:t>Post grades each week with feedback on the student’s performance.</a:t>
            </a:r>
          </a:p>
          <a:p>
            <a:pPr marL="463550" indent="-350838">
              <a:buFont typeface="Arial" panose="020B0604020202020204" pitchFamily="34" charset="0"/>
              <a:buChar char="•"/>
            </a:pPr>
            <a:r>
              <a:rPr lang="en-US" dirty="0" smtClean="0"/>
              <a:t>Provide Meaningful Feedback</a:t>
            </a:r>
          </a:p>
          <a:p>
            <a:pPr marL="756158" lvl="1" indent="-350838">
              <a:buFont typeface="Arial" panose="020B0604020202020204" pitchFamily="34" charset="0"/>
              <a:buChar char="•"/>
            </a:pPr>
            <a:r>
              <a:rPr lang="en-US" dirty="0" smtClean="0"/>
              <a:t>Point out the strengths as well as areas of improvement.</a:t>
            </a:r>
          </a:p>
          <a:p>
            <a:pPr marL="463550" indent="-350838">
              <a:buFont typeface="Arial" panose="020B0604020202020204" pitchFamily="34" charset="0"/>
              <a:buChar char="•"/>
            </a:pPr>
            <a:r>
              <a:rPr lang="en-US" dirty="0" smtClean="0"/>
              <a:t>Use Authentic Assessments</a:t>
            </a:r>
          </a:p>
          <a:p>
            <a:pPr marL="756158" lvl="1" indent="-350838">
              <a:buFont typeface="Arial" panose="020B0604020202020204" pitchFamily="34" charset="0"/>
              <a:buChar char="•"/>
            </a:pPr>
            <a:r>
              <a:rPr lang="en-US" dirty="0" smtClean="0"/>
              <a:t>Relate assignments to current issues of interest to students and frame them around situations learners are likely to encounter in their daily lives.</a:t>
            </a:r>
          </a:p>
          <a:p>
            <a:pPr marL="463550" indent="-350838">
              <a:buFont typeface="Arial" panose="020B0604020202020204" pitchFamily="34" charset="0"/>
              <a:buChar char="•"/>
            </a:pPr>
            <a:r>
              <a:rPr lang="en-US" dirty="0" smtClean="0"/>
              <a:t>Give Every Student Feedback</a:t>
            </a:r>
          </a:p>
          <a:p>
            <a:pPr marL="756158" lvl="1" indent="-350838">
              <a:buFont typeface="Arial" panose="020B0604020202020204" pitchFamily="34" charset="0"/>
              <a:buChar char="•"/>
            </a:pPr>
            <a:r>
              <a:rPr lang="en-US" dirty="0" smtClean="0"/>
              <a:t>Use an assessment tool that will enable you to respond to each student as soon as the assignment is completed.</a:t>
            </a:r>
            <a:endParaRPr lang="en-US" dirty="0"/>
          </a:p>
        </p:txBody>
      </p:sp>
    </p:spTree>
    <p:extLst>
      <p:ext uri="{BB962C8B-B14F-4D97-AF65-F5344CB8AC3E}">
        <p14:creationId xmlns:p14="http://schemas.microsoft.com/office/powerpoint/2010/main" val="19450267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Self-Assessment</a:t>
            </a:r>
            <a:endParaRPr lang="en-US" dirty="0"/>
          </a:p>
        </p:txBody>
      </p:sp>
      <p:sp>
        <p:nvSpPr>
          <p:cNvPr id="3" name="Content Placeholder 2"/>
          <p:cNvSpPr>
            <a:spLocks noGrp="1"/>
          </p:cNvSpPr>
          <p:nvPr>
            <p:ph idx="1"/>
          </p:nvPr>
        </p:nvSpPr>
        <p:spPr/>
        <p:txBody>
          <a:bodyPr>
            <a:normAutofit lnSpcReduction="10000"/>
          </a:bodyPr>
          <a:lstStyle/>
          <a:p>
            <a:r>
              <a:rPr lang="en-US" dirty="0" smtClean="0"/>
              <a:t>A rubric for use in learner-led online synchronous discussions addresses the extent to which the group members’ response to the discussion prompt meets the following criteria:</a:t>
            </a:r>
          </a:p>
          <a:p>
            <a:pPr marL="514350" indent="-339725">
              <a:buFont typeface="Arial" panose="020B0604020202020204" pitchFamily="34" charset="0"/>
              <a:buChar char="•"/>
            </a:pPr>
            <a:r>
              <a:rPr lang="en-US" dirty="0" smtClean="0"/>
              <a:t>Addresses the issue or problem</a:t>
            </a:r>
          </a:p>
          <a:p>
            <a:pPr marL="514350" indent="-339725">
              <a:buFont typeface="Arial" panose="020B0604020202020204" pitchFamily="34" charset="0"/>
              <a:buChar char="•"/>
            </a:pPr>
            <a:r>
              <a:rPr lang="en-US" dirty="0" smtClean="0"/>
              <a:t>Demonstrates use of evidence to support an argument</a:t>
            </a:r>
          </a:p>
          <a:p>
            <a:pPr marL="514350" indent="-339725">
              <a:buFont typeface="Arial" panose="020B0604020202020204" pitchFamily="34" charset="0"/>
              <a:buChar char="•"/>
            </a:pPr>
            <a:r>
              <a:rPr lang="en-US" dirty="0" smtClean="0"/>
              <a:t>Builds new ideas</a:t>
            </a:r>
          </a:p>
          <a:p>
            <a:pPr marL="514350" indent="-339725">
              <a:buFont typeface="Arial" panose="020B0604020202020204" pitchFamily="34" charset="0"/>
              <a:buChar char="•"/>
            </a:pPr>
            <a:r>
              <a:rPr lang="en-US" dirty="0" smtClean="0"/>
              <a:t>Indicates an awareness of the issue’s context in the real world</a:t>
            </a:r>
          </a:p>
          <a:p>
            <a:pPr marL="514350" indent="-339725">
              <a:buFont typeface="Arial" panose="020B0604020202020204" pitchFamily="34" charset="0"/>
              <a:buChar char="•"/>
            </a:pPr>
            <a:r>
              <a:rPr lang="en-US" dirty="0" smtClean="0"/>
              <a:t>Shows mindful engagement among group members</a:t>
            </a:r>
          </a:p>
          <a:p>
            <a:pPr marL="514350" indent="-339725">
              <a:buFont typeface="Arial" panose="020B0604020202020204" pitchFamily="34" charset="0"/>
              <a:buChar char="•"/>
            </a:pPr>
            <a:r>
              <a:rPr lang="en-US" dirty="0" smtClean="0"/>
              <a:t>Is based on an analysis of multiple perspectives</a:t>
            </a:r>
          </a:p>
          <a:p>
            <a:pPr marL="514350" indent="-339725">
              <a:buFont typeface="Arial" panose="020B0604020202020204" pitchFamily="34" charset="0"/>
              <a:buChar char="•"/>
            </a:pPr>
            <a:r>
              <a:rPr lang="en-US" dirty="0" smtClean="0"/>
              <a:t>Shows analysis of evidence to arrive at a mutual understanding</a:t>
            </a:r>
          </a:p>
          <a:p>
            <a:pPr marL="514350" indent="-339725">
              <a:buFont typeface="Arial" panose="020B0604020202020204" pitchFamily="34" charset="0"/>
              <a:buChar char="•"/>
            </a:pPr>
            <a:r>
              <a:rPr lang="en-US" dirty="0" smtClean="0"/>
              <a:t>Shows sharing of personal insights to provide a framework for resolution</a:t>
            </a:r>
          </a:p>
          <a:p>
            <a:pPr marL="174625" indent="0" algn="r">
              <a:buNone/>
            </a:pPr>
            <a:r>
              <a:rPr lang="en-US" sz="1600" dirty="0" smtClean="0"/>
              <a:t>(Stein &amp; Wanstreet, 2015)</a:t>
            </a:r>
            <a:endParaRPr lang="en-US" sz="1600" dirty="0"/>
          </a:p>
        </p:txBody>
      </p:sp>
    </p:spTree>
    <p:extLst>
      <p:ext uri="{BB962C8B-B14F-4D97-AF65-F5344CB8AC3E}">
        <p14:creationId xmlns:p14="http://schemas.microsoft.com/office/powerpoint/2010/main" val="14808042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Assessing Learner Outcomes</a:t>
            </a:r>
            <a:endParaRPr lang="en-US" dirty="0"/>
          </a:p>
        </p:txBody>
      </p:sp>
      <p:sp>
        <p:nvSpPr>
          <p:cNvPr id="4" name="TextBox 3"/>
          <p:cNvSpPr txBox="1"/>
          <p:nvPr/>
        </p:nvSpPr>
        <p:spPr>
          <a:xfrm>
            <a:off x="2390404" y="1792524"/>
            <a:ext cx="8527312" cy="2862322"/>
          </a:xfrm>
          <a:prstGeom prst="rect">
            <a:avLst/>
          </a:prstGeom>
          <a:noFill/>
        </p:spPr>
        <p:txBody>
          <a:bodyPr wrap="square" rtlCol="0">
            <a:spAutoFit/>
          </a:bodyPr>
          <a:lstStyle/>
          <a:p>
            <a:r>
              <a:rPr lang="en-US" sz="2000" b="1" dirty="0" smtClean="0"/>
              <a:t>Points to Remember:</a:t>
            </a:r>
          </a:p>
          <a:p>
            <a:pPr marL="457200" indent="-457200">
              <a:buAutoNum type="arabicPeriod"/>
            </a:pPr>
            <a:r>
              <a:rPr lang="en-US" sz="2000" dirty="0"/>
              <a:t>Assess work weekly to show students how they are performing and where improvements might be necessary.</a:t>
            </a:r>
          </a:p>
          <a:p>
            <a:pPr marL="457200" indent="-457200">
              <a:buAutoNum type="arabicPeriod"/>
            </a:pPr>
            <a:r>
              <a:rPr lang="en-US" sz="2000" dirty="0"/>
              <a:t>Post grades each week with feedback on the student’s performance.</a:t>
            </a:r>
          </a:p>
          <a:p>
            <a:pPr marL="457200" indent="-457200">
              <a:buAutoNum type="arabicPeriod"/>
            </a:pPr>
            <a:r>
              <a:rPr lang="en-US" sz="2000" dirty="0"/>
              <a:t>Provide feedback that is meaningful, pointing out the strengths as well as areas in need of improvement.</a:t>
            </a:r>
          </a:p>
          <a:p>
            <a:pPr marL="457200" indent="-457200">
              <a:buAutoNum type="arabicPeriod"/>
            </a:pPr>
            <a:r>
              <a:rPr lang="en-US" sz="2000" dirty="0"/>
              <a:t>Use authentic assessments based on a combination of academic content and real-world problems.</a:t>
            </a:r>
          </a:p>
          <a:p>
            <a:pPr marL="457200" indent="-457200">
              <a:buAutoNum type="arabicPeriod"/>
            </a:pPr>
            <a:r>
              <a:rPr lang="en-US" sz="2000" dirty="0"/>
              <a:t>Provide feedback to every student during the </a:t>
            </a:r>
            <a:r>
              <a:rPr lang="en-US" sz="2000" dirty="0" smtClean="0"/>
              <a:t>first </a:t>
            </a:r>
            <a:r>
              <a:rPr lang="en-US" sz="2000" dirty="0"/>
              <a:t>week of your class.</a:t>
            </a:r>
            <a:endParaRPr lang="en-US" sz="2000" dirty="0" smtClean="0"/>
          </a:p>
        </p:txBody>
      </p:sp>
      <p:sp>
        <p:nvSpPr>
          <p:cNvPr id="6" name="Freeform 5"/>
          <p:cNvSpPr/>
          <p:nvPr/>
        </p:nvSpPr>
        <p:spPr>
          <a:xfrm>
            <a:off x="279718" y="1792524"/>
            <a:ext cx="1635124" cy="1635124"/>
          </a:xfrm>
          <a:custGeom>
            <a:avLst/>
            <a:gdLst>
              <a:gd name="connsiteX0" fmla="*/ 0 w 1635124"/>
              <a:gd name="connsiteY0" fmla="*/ 817562 h 1635124"/>
              <a:gd name="connsiteX1" fmla="*/ 817562 w 1635124"/>
              <a:gd name="connsiteY1" fmla="*/ 0 h 1635124"/>
              <a:gd name="connsiteX2" fmla="*/ 1635124 w 1635124"/>
              <a:gd name="connsiteY2" fmla="*/ 817562 h 1635124"/>
              <a:gd name="connsiteX3" fmla="*/ 817562 w 1635124"/>
              <a:gd name="connsiteY3" fmla="*/ 1635124 h 1635124"/>
              <a:gd name="connsiteX4" fmla="*/ 0 w 1635124"/>
              <a:gd name="connsiteY4" fmla="*/ 817562 h 163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124" h="1635124">
                <a:moveTo>
                  <a:pt x="0" y="817562"/>
                </a:moveTo>
                <a:cubicBezTo>
                  <a:pt x="0" y="366035"/>
                  <a:pt x="366035" y="0"/>
                  <a:pt x="817562" y="0"/>
                </a:cubicBezTo>
                <a:cubicBezTo>
                  <a:pt x="1269089" y="0"/>
                  <a:pt x="1635124" y="366035"/>
                  <a:pt x="1635124" y="817562"/>
                </a:cubicBezTo>
                <a:cubicBezTo>
                  <a:pt x="1635124" y="1269089"/>
                  <a:pt x="1269089" y="1635124"/>
                  <a:pt x="817562" y="1635124"/>
                </a:cubicBezTo>
                <a:cubicBezTo>
                  <a:pt x="366035" y="1635124"/>
                  <a:pt x="0" y="1269089"/>
                  <a:pt x="0" y="81756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2008" tIns="322008" rIns="322008" bIns="322008" numCol="1" spcCol="1270" anchor="ctr" anchorCtr="0">
            <a:noAutofit/>
          </a:bodyPr>
          <a:lstStyle/>
          <a:p>
            <a:pPr lvl="0" algn="ctr" defTabSz="2889250">
              <a:lnSpc>
                <a:spcPct val="90000"/>
              </a:lnSpc>
              <a:spcBef>
                <a:spcPct val="0"/>
              </a:spcBef>
              <a:spcAft>
                <a:spcPct val="35000"/>
              </a:spcAft>
            </a:pPr>
            <a:r>
              <a:rPr lang="en-US" b="1" dirty="0" smtClean="0">
                <a:effectLst>
                  <a:outerShdw blurRad="38100" dist="38100" dir="2700000" algn="tl">
                    <a:srgbClr val="000000">
                      <a:alpha val="43137"/>
                    </a:srgbClr>
                  </a:outerShdw>
                </a:effectLst>
              </a:rPr>
              <a:t>Challenge </a:t>
            </a:r>
            <a:r>
              <a:rPr lang="en-US" sz="4400" b="1" dirty="0">
                <a:effectLst>
                  <a:outerShdw blurRad="38100" dist="38100" dir="2700000" algn="tl">
                    <a:srgbClr val="000000">
                      <a:alpha val="43137"/>
                    </a:srgbClr>
                  </a:outerShdw>
                </a:effectLst>
              </a:rPr>
              <a:t>5</a:t>
            </a:r>
            <a:endParaRPr lang="en-US" sz="4400" b="1" kern="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948349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8 </a:t>
            </a:r>
            <a:r>
              <a:rPr lang="en-US" dirty="0" smtClean="0"/>
              <a:t>References</a:t>
            </a:r>
            <a:endParaRPr lang="en-US" dirty="0"/>
          </a:p>
        </p:txBody>
      </p:sp>
      <p:sp>
        <p:nvSpPr>
          <p:cNvPr id="3" name="Content Placeholder 2"/>
          <p:cNvSpPr>
            <a:spLocks noGrp="1"/>
          </p:cNvSpPr>
          <p:nvPr>
            <p:ph idx="1"/>
          </p:nvPr>
        </p:nvSpPr>
        <p:spPr/>
        <p:txBody>
          <a:bodyPr/>
          <a:lstStyle/>
          <a:p>
            <a:pPr marL="457200" indent="-457200">
              <a:buNone/>
            </a:pPr>
            <a:r>
              <a:rPr lang="en-US" dirty="0"/>
              <a:t>Brookfield, S. (2011). </a:t>
            </a:r>
            <a:r>
              <a:rPr lang="en-US" i="1" dirty="0"/>
              <a:t>Teaching for critical thinking: Tools and techniques to help students question their assumptions. </a:t>
            </a:r>
            <a:r>
              <a:rPr lang="en-US" dirty="0"/>
              <a:t>San Francisco, CA: </a:t>
            </a:r>
            <a:r>
              <a:rPr lang="en-US" dirty="0" err="1"/>
              <a:t>Jossey</a:t>
            </a:r>
            <a:r>
              <a:rPr lang="en-US" dirty="0"/>
              <a:t>-Bass</a:t>
            </a:r>
            <a:r>
              <a:rPr lang="en-US" dirty="0" smtClean="0"/>
              <a:t>.</a:t>
            </a:r>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r>
              <a:rPr lang="en-US" dirty="0" smtClean="0"/>
              <a:t>.</a:t>
            </a:r>
          </a:p>
          <a:p>
            <a:pPr marL="457200" indent="-457200">
              <a:buNone/>
            </a:pPr>
            <a:r>
              <a:rPr lang="en-US" dirty="0"/>
              <a:t>Stein, D. S., &amp; Wanstreet, C. E. (2015). Discussions in online and blended learning: A tool for peer assessment. In S. </a:t>
            </a:r>
            <a:r>
              <a:rPr lang="en-US" dirty="0" err="1"/>
              <a:t>Koc</a:t>
            </a:r>
            <a:r>
              <a:rPr lang="en-US" dirty="0"/>
              <a:t>, X. Liu, &amp; P. </a:t>
            </a:r>
            <a:r>
              <a:rPr lang="en-US" dirty="0" err="1"/>
              <a:t>Wachira</a:t>
            </a:r>
            <a:r>
              <a:rPr lang="en-US" dirty="0"/>
              <a:t> (Eds.), </a:t>
            </a:r>
            <a:r>
              <a:rPr lang="en-US" i="1" dirty="0"/>
              <a:t>Assessment in online and blended learning environments </a:t>
            </a:r>
            <a:r>
              <a:rPr lang="en-US" dirty="0"/>
              <a:t>(pp. 253–267). Charlotte, NC: Information Age.</a:t>
            </a:r>
            <a:endParaRPr lang="en-US" dirty="0"/>
          </a:p>
          <a:p>
            <a:endParaRPr lang="en-US" dirty="0"/>
          </a:p>
        </p:txBody>
      </p:sp>
    </p:spTree>
    <p:extLst>
      <p:ext uri="{BB962C8B-B14F-4D97-AF65-F5344CB8AC3E}">
        <p14:creationId xmlns:p14="http://schemas.microsoft.com/office/powerpoint/2010/main" val="36972859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6408954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Reflecting on Your Experience</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9</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10012208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and Reflection on Practice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9530" y="713939"/>
            <a:ext cx="7650196" cy="5098138"/>
          </a:xfrm>
        </p:spPr>
      </p:pic>
      <p:sp>
        <p:nvSpPr>
          <p:cNvPr id="4" name="Text Placeholder 3"/>
          <p:cNvSpPr>
            <a:spLocks noGrp="1"/>
          </p:cNvSpPr>
          <p:nvPr>
            <p:ph type="body" sz="half" idx="2"/>
          </p:nvPr>
        </p:nvSpPr>
        <p:spPr/>
        <p:txBody>
          <a:bodyPr/>
          <a:lstStyle/>
          <a:p>
            <a:r>
              <a:rPr lang="en-US" dirty="0"/>
              <a:t>Becoming an online instructor takes practice, reflection on your practice, and continuous improvement of your practice. </a:t>
            </a:r>
          </a:p>
          <a:p>
            <a:endParaRPr lang="en-US" dirty="0"/>
          </a:p>
        </p:txBody>
      </p:sp>
    </p:spTree>
    <p:extLst>
      <p:ext uri="{BB962C8B-B14F-4D97-AF65-F5344CB8AC3E}">
        <p14:creationId xmlns:p14="http://schemas.microsoft.com/office/powerpoint/2010/main" val="34693808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Excellent Instructors</a:t>
            </a:r>
            <a:br>
              <a:rPr lang="en-US" dirty="0" smtClean="0"/>
            </a:br>
            <a:endParaRPr lang="en-US" dirty="0"/>
          </a:p>
        </p:txBody>
      </p:sp>
      <p:sp>
        <p:nvSpPr>
          <p:cNvPr id="3" name="Content Placeholder 2"/>
          <p:cNvSpPr>
            <a:spLocks noGrp="1"/>
          </p:cNvSpPr>
          <p:nvPr>
            <p:ph sz="half" idx="1"/>
          </p:nvPr>
        </p:nvSpPr>
        <p:spPr/>
        <p:txBody>
          <a:bodyPr>
            <a:normAutofit/>
          </a:bodyPr>
          <a:lstStyle/>
          <a:p>
            <a:pPr marL="287338" indent="-287338">
              <a:buFont typeface="Arial" panose="020B0604020202020204" pitchFamily="34" charset="0"/>
              <a:buChar char="•"/>
            </a:pPr>
            <a:r>
              <a:rPr lang="en-US" dirty="0"/>
              <a:t>Understands the unique characteristics of online instruction and uses the affordances to build interactive learning environments</a:t>
            </a:r>
          </a:p>
          <a:p>
            <a:pPr marL="287338" indent="-287338">
              <a:buFont typeface="Arial" panose="020B0604020202020204" pitchFamily="34" charset="0"/>
              <a:buChar char="•"/>
            </a:pPr>
            <a:r>
              <a:rPr lang="en-US" dirty="0"/>
              <a:t>Supports and is committed to improving online instruction as a emerging form of teaching</a:t>
            </a:r>
          </a:p>
          <a:p>
            <a:pPr marL="287338" indent="-287338">
              <a:buFont typeface="Arial" panose="020B0604020202020204" pitchFamily="34" charset="0"/>
              <a:buChar char="•"/>
            </a:pPr>
            <a:r>
              <a:rPr lang="en-US" dirty="0"/>
              <a:t>Establishes presence at the beginning of a course</a:t>
            </a:r>
          </a:p>
          <a:p>
            <a:pPr marL="287338" indent="-287338">
              <a:buFont typeface="Arial" panose="020B0604020202020204" pitchFamily="34" charset="0"/>
              <a:buChar char="•"/>
            </a:pPr>
            <a:r>
              <a:rPr lang="en-US" dirty="0"/>
              <a:t>Builds community through social presence and realizes the necessity for social as well as task focused conversations</a:t>
            </a:r>
          </a:p>
        </p:txBody>
      </p:sp>
      <p:sp>
        <p:nvSpPr>
          <p:cNvPr id="4" name="Content Placeholder 3"/>
          <p:cNvSpPr>
            <a:spLocks noGrp="1"/>
          </p:cNvSpPr>
          <p:nvPr>
            <p:ph sz="half" idx="2"/>
          </p:nvPr>
        </p:nvSpPr>
        <p:spPr/>
        <p:txBody>
          <a:bodyPr>
            <a:normAutofit/>
          </a:bodyPr>
          <a:lstStyle/>
          <a:p>
            <a:pPr marL="338138" indent="-338138">
              <a:buFont typeface="Arial" panose="020B0604020202020204" pitchFamily="34" charset="0"/>
              <a:buChar char="•"/>
            </a:pPr>
            <a:r>
              <a:rPr lang="en-US" dirty="0"/>
              <a:t>Continues to seek ways to build learner-learner, learner-instructor, learner-content, and learner-technology interactions</a:t>
            </a:r>
          </a:p>
          <a:p>
            <a:pPr marL="338138" indent="-338138">
              <a:buFont typeface="Arial" panose="020B0604020202020204" pitchFamily="34" charset="0"/>
              <a:buChar char="•"/>
            </a:pPr>
            <a:r>
              <a:rPr lang="en-US" dirty="0"/>
              <a:t>Is actively engaged throughout the course providing feedback to improve the quality and level of critical thinking and attainment of course goals</a:t>
            </a:r>
          </a:p>
          <a:p>
            <a:pPr marL="338138" indent="-338138">
              <a:buFont typeface="Arial" panose="020B0604020202020204" pitchFamily="34" charset="0"/>
              <a:buChar char="•"/>
            </a:pPr>
            <a:r>
              <a:rPr lang="en-US" dirty="0"/>
              <a:t>Becomes a partner with the learners in developing content, providing resources, guiding the learning and sustaining high levels of motivation </a:t>
            </a:r>
            <a:r>
              <a:rPr lang="en-US" dirty="0" smtClean="0"/>
              <a:t/>
            </a:r>
            <a:br>
              <a:rPr lang="en-US" dirty="0" smtClean="0"/>
            </a:br>
            <a:r>
              <a:rPr lang="en-US" dirty="0" smtClean="0"/>
              <a:t/>
            </a:r>
            <a:br>
              <a:rPr lang="en-US" dirty="0" smtClean="0"/>
            </a:br>
            <a:r>
              <a:rPr lang="en-US" dirty="0" smtClean="0"/>
              <a:t>                	        </a:t>
            </a:r>
            <a:r>
              <a:rPr lang="en-US" sz="1400" dirty="0" smtClean="0"/>
              <a:t> (</a:t>
            </a:r>
            <a:r>
              <a:rPr lang="en-US" sz="1400" dirty="0" err="1"/>
              <a:t>Palloff</a:t>
            </a:r>
            <a:r>
              <a:rPr lang="en-US" sz="1400" dirty="0"/>
              <a:t> &amp; Pratt, 2013, pp. 13–14)</a:t>
            </a:r>
          </a:p>
        </p:txBody>
      </p:sp>
    </p:spTree>
    <p:extLst>
      <p:ext uri="{BB962C8B-B14F-4D97-AF65-F5344CB8AC3E}">
        <p14:creationId xmlns:p14="http://schemas.microsoft.com/office/powerpoint/2010/main" val="33528880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35466"/>
            <a:ext cx="10058400" cy="816982"/>
          </a:xfrm>
        </p:spPr>
        <p:txBody>
          <a:bodyPr/>
          <a:lstStyle/>
          <a:p>
            <a:r>
              <a:rPr lang="en-US" dirty="0" smtClean="0"/>
              <a:t>How to Meet the Five Challenges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056389"/>
              </p:ext>
            </p:extLst>
          </p:nvPr>
        </p:nvGraphicFramePr>
        <p:xfrm>
          <a:off x="1097280" y="1559183"/>
          <a:ext cx="10058400" cy="439420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xmlns="" val="20000"/>
                    </a:ext>
                  </a:extLst>
                </a:gridCol>
                <a:gridCol w="5029200">
                  <a:extLst>
                    <a:ext uri="{9D8B030D-6E8A-4147-A177-3AD203B41FA5}">
                      <a16:colId xmlns:a16="http://schemas.microsoft.com/office/drawing/2014/main" xmlns="" val="20001"/>
                    </a:ext>
                  </a:extLst>
                </a:gridCol>
              </a:tblGrid>
              <a:tr h="370840">
                <a:tc>
                  <a:txBody>
                    <a:bodyPr/>
                    <a:lstStyle/>
                    <a:p>
                      <a:r>
                        <a:rPr lang="en-US" dirty="0" smtClean="0"/>
                        <a:t>CHALLENGE</a:t>
                      </a:r>
                      <a:endParaRPr lang="en-US" dirty="0"/>
                    </a:p>
                  </a:txBody>
                  <a:tcPr/>
                </a:tc>
                <a:tc>
                  <a:txBody>
                    <a:bodyPr/>
                    <a:lstStyle/>
                    <a:p>
                      <a:r>
                        <a:rPr lang="en-US" dirty="0" smtClean="0"/>
                        <a:t>STRATEGY</a:t>
                      </a:r>
                      <a:endParaRPr lang="en-US" dirty="0"/>
                    </a:p>
                  </a:txBody>
                  <a:tcPr/>
                </a:tc>
                <a:extLst>
                  <a:ext uri="{0D108BD9-81ED-4DB2-BD59-A6C34878D82A}">
                    <a16:rowId xmlns:a16="http://schemas.microsoft.com/office/drawing/2014/main" xmlns="" val="10000"/>
                  </a:ext>
                </a:extLst>
              </a:tr>
              <a:tr h="370840">
                <a:tc>
                  <a:txBody>
                    <a:bodyPr/>
                    <a:lstStyle/>
                    <a:p>
                      <a:r>
                        <a:rPr lang="en-US" dirty="0" smtClean="0"/>
                        <a:t>Making the transition to online teaching</a:t>
                      </a:r>
                      <a:endParaRPr lang="en-US" dirty="0"/>
                    </a:p>
                  </a:txBody>
                  <a:tcPr/>
                </a:tc>
                <a:tc>
                  <a:txBody>
                    <a:bodyPr/>
                    <a:lstStyle/>
                    <a:p>
                      <a:r>
                        <a:rPr lang="en-US" dirty="0" smtClean="0"/>
                        <a:t>Social practices help you establish your online persona and create an environment for learning. </a:t>
                      </a:r>
                      <a:endParaRPr lang="en-US" dirty="0"/>
                    </a:p>
                  </a:txBody>
                  <a:tcPr/>
                </a:tc>
                <a:extLst>
                  <a:ext uri="{0D108BD9-81ED-4DB2-BD59-A6C34878D82A}">
                    <a16:rowId xmlns:a16="http://schemas.microsoft.com/office/drawing/2014/main" xmlns="" val="10001"/>
                  </a:ext>
                </a:extLst>
              </a:tr>
              <a:tr h="370840">
                <a:tc>
                  <a:txBody>
                    <a:bodyPr/>
                    <a:lstStyle/>
                    <a:p>
                      <a:r>
                        <a:rPr lang="en-US" dirty="0" smtClean="0"/>
                        <a:t>Building online spaces for learning</a:t>
                      </a:r>
                      <a:endParaRPr lang="en-US" dirty="0"/>
                    </a:p>
                  </a:txBody>
                  <a:tcPr/>
                </a:tc>
                <a:tc>
                  <a:txBody>
                    <a:bodyPr/>
                    <a:lstStyle/>
                    <a:p>
                      <a:r>
                        <a:rPr lang="en-US" dirty="0" smtClean="0"/>
                        <a:t>Use tools to build private areas for learners to record their emerging ideas and shared spaces for learners to negotiate meaning.</a:t>
                      </a:r>
                    </a:p>
                  </a:txBody>
                  <a:tcPr/>
                </a:tc>
                <a:extLst>
                  <a:ext uri="{0D108BD9-81ED-4DB2-BD59-A6C34878D82A}">
                    <a16:rowId xmlns:a16="http://schemas.microsoft.com/office/drawing/2014/main" xmlns="" val="10002"/>
                  </a:ext>
                </a:extLst>
              </a:tr>
              <a:tr h="370840">
                <a:tc>
                  <a:txBody>
                    <a:bodyPr/>
                    <a:lstStyle/>
                    <a:p>
                      <a:r>
                        <a:rPr lang="en-US" dirty="0" smtClean="0"/>
                        <a:t>Preparing students for online learning</a:t>
                      </a:r>
                      <a:endParaRPr lang="en-US" dirty="0"/>
                    </a:p>
                  </a:txBody>
                  <a:tcPr/>
                </a:tc>
                <a:tc>
                  <a:txBody>
                    <a:bodyPr/>
                    <a:lstStyle/>
                    <a:p>
                      <a:r>
                        <a:rPr lang="en-US" dirty="0" smtClean="0"/>
                        <a:t>Give your learners opportunities to feel connected to you and one another.</a:t>
                      </a:r>
                    </a:p>
                  </a:txBody>
                  <a:tcPr/>
                </a:tc>
                <a:extLst>
                  <a:ext uri="{0D108BD9-81ED-4DB2-BD59-A6C34878D82A}">
                    <a16:rowId xmlns:a16="http://schemas.microsoft.com/office/drawing/2014/main" xmlns="" val="10003"/>
                  </a:ext>
                </a:extLst>
              </a:tr>
              <a:tr h="370840">
                <a:tc>
                  <a:txBody>
                    <a:bodyPr/>
                    <a:lstStyle/>
                    <a:p>
                      <a:r>
                        <a:rPr lang="en-US" dirty="0" smtClean="0"/>
                        <a:t>Managing and facilitating the online classroom</a:t>
                      </a:r>
                      <a:endParaRPr lang="en-US" dirty="0"/>
                    </a:p>
                  </a:txBody>
                  <a:tcPr/>
                </a:tc>
                <a:tc>
                  <a:txBody>
                    <a:bodyPr/>
                    <a:lstStyle/>
                    <a:p>
                      <a:r>
                        <a:rPr lang="en-US" dirty="0" smtClean="0"/>
                        <a:t>Learning communities provide a powerful context for learning where the members interact with one another in a meaningful way and accept co-ownership of the teaching and learning process. </a:t>
                      </a:r>
                    </a:p>
                  </a:txBody>
                  <a:tcPr/>
                </a:tc>
                <a:extLst>
                  <a:ext uri="{0D108BD9-81ED-4DB2-BD59-A6C34878D82A}">
                    <a16:rowId xmlns:a16="http://schemas.microsoft.com/office/drawing/2014/main" xmlns="" val="10004"/>
                  </a:ext>
                </a:extLst>
              </a:tr>
              <a:tr h="370840">
                <a:tc>
                  <a:txBody>
                    <a:bodyPr/>
                    <a:lstStyle/>
                    <a:p>
                      <a:r>
                        <a:rPr lang="en-US" dirty="0" smtClean="0"/>
                        <a:t>Assessing learner outcomes in an online classroom </a:t>
                      </a:r>
                      <a:endParaRPr lang="en-US" dirty="0"/>
                    </a:p>
                  </a:txBody>
                  <a:tcPr/>
                </a:tc>
                <a:tc>
                  <a:txBody>
                    <a:bodyPr/>
                    <a:lstStyle/>
                    <a:p>
                      <a:r>
                        <a:rPr lang="en-US" dirty="0" smtClean="0"/>
                        <a:t>Measure outcomes through authentic assessments and timely, meaningful feedback.</a:t>
                      </a: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25770938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9 </a:t>
            </a:r>
            <a:r>
              <a:rPr lang="en-US" dirty="0" smtClean="0"/>
              <a:t>References</a:t>
            </a:r>
            <a:endParaRPr lang="en-US" dirty="0"/>
          </a:p>
        </p:txBody>
      </p:sp>
      <p:sp>
        <p:nvSpPr>
          <p:cNvPr id="3" name="Content Placeholder 2"/>
          <p:cNvSpPr>
            <a:spLocks noGrp="1"/>
          </p:cNvSpPr>
          <p:nvPr>
            <p:ph idx="1"/>
          </p:nvPr>
        </p:nvSpPr>
        <p:spPr/>
        <p:txBody>
          <a:bodyPr/>
          <a:lstStyle/>
          <a:p>
            <a:pPr marL="457200" indent="-457200">
              <a:buNone/>
            </a:pPr>
            <a:r>
              <a:rPr lang="en-US" dirty="0" err="1"/>
              <a:t>Palloff</a:t>
            </a:r>
            <a:r>
              <a:rPr lang="en-US" dirty="0"/>
              <a:t>, R., &amp; Pratt, K. (2011) </a:t>
            </a:r>
            <a:r>
              <a:rPr lang="en-US" i="1" dirty="0"/>
              <a:t>The excellent online instructor: Strategies for professional development. </a:t>
            </a:r>
            <a:r>
              <a:rPr lang="en-US" dirty="0"/>
              <a:t>San Francisco, CA: </a:t>
            </a:r>
            <a:r>
              <a:rPr lang="en-US" dirty="0" err="1"/>
              <a:t>Jossey</a:t>
            </a:r>
            <a:r>
              <a:rPr lang="en-US" dirty="0"/>
              <a:t>- Bass</a:t>
            </a:r>
            <a:r>
              <a:rPr lang="en-US" dirty="0" smtClean="0"/>
              <a:t>.</a:t>
            </a:r>
            <a:endParaRPr lang="en-US" dirty="0" smtClean="0"/>
          </a:p>
          <a:p>
            <a:pPr marL="457200" indent="-457200">
              <a:buNone/>
            </a:pPr>
            <a:r>
              <a:rPr lang="en-US" dirty="0" smtClean="0"/>
              <a:t>Stein</a:t>
            </a:r>
            <a:r>
              <a:rPr lang="en-US" dirty="0"/>
              <a:t>,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21432344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192000" cy="6858000"/>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31601197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Challenge for the Future: Building Knowledge</a:t>
            </a:r>
            <a:endParaRPr lang="en-US" dirty="0"/>
          </a:p>
        </p:txBody>
      </p:sp>
      <p:sp>
        <p:nvSpPr>
          <p:cNvPr id="3" name="Subtitle 2"/>
          <p:cNvSpPr>
            <a:spLocks noGrp="1"/>
          </p:cNvSpPr>
          <p:nvPr>
            <p:ph type="subTitle" idx="1"/>
          </p:nvPr>
        </p:nvSpPr>
        <p:spPr>
          <a:xfrm>
            <a:off x="1100051" y="4455620"/>
            <a:ext cx="6717567" cy="1143000"/>
          </a:xfrm>
        </p:spPr>
        <p:txBody>
          <a:bodyPr/>
          <a:lstStyle/>
          <a:p>
            <a:r>
              <a:rPr lang="en-US" dirty="0" smtClean="0"/>
              <a:t>Chapter 10</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1974" y="3450600"/>
            <a:ext cx="1573706" cy="2364636"/>
          </a:xfrm>
          <a:prstGeom prst="rect">
            <a:avLst/>
          </a:prstGeom>
        </p:spPr>
      </p:pic>
    </p:spTree>
    <p:extLst>
      <p:ext uri="{BB962C8B-B14F-4D97-AF65-F5344CB8AC3E}">
        <p14:creationId xmlns:p14="http://schemas.microsoft.com/office/powerpoint/2010/main" val="32867303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Future Challenge: Building Knowledge</a:t>
            </a:r>
            <a:endParaRPr lang="en-US" dirty="0"/>
          </a:p>
        </p:txBody>
      </p:sp>
      <p:sp>
        <p:nvSpPr>
          <p:cNvPr id="4" name="TextBox 3"/>
          <p:cNvSpPr txBox="1"/>
          <p:nvPr/>
        </p:nvSpPr>
        <p:spPr>
          <a:xfrm>
            <a:off x="2853112" y="2880911"/>
            <a:ext cx="8527312" cy="2246769"/>
          </a:xfrm>
          <a:prstGeom prst="rect">
            <a:avLst/>
          </a:prstGeom>
          <a:noFill/>
        </p:spPr>
        <p:txBody>
          <a:bodyPr wrap="square" rtlCol="0">
            <a:spAutoFit/>
          </a:bodyPr>
          <a:lstStyle/>
          <a:p>
            <a:r>
              <a:rPr lang="en-US" sz="2000" b="1" dirty="0" smtClean="0"/>
              <a:t>Knowledge-building Process</a:t>
            </a:r>
          </a:p>
          <a:p>
            <a:pPr marL="457200" indent="-457200">
              <a:buAutoNum type="arabicPeriod"/>
            </a:pPr>
            <a:r>
              <a:rPr lang="en-US" sz="2000" dirty="0" smtClean="0"/>
              <a:t>Commit to Learn</a:t>
            </a:r>
          </a:p>
          <a:p>
            <a:pPr marL="457200" indent="-457200">
              <a:buAutoNum type="arabicPeriod"/>
            </a:pPr>
            <a:r>
              <a:rPr lang="en-US" sz="2000" dirty="0" smtClean="0"/>
              <a:t>Become Ready to Participate</a:t>
            </a:r>
          </a:p>
          <a:p>
            <a:pPr marL="457200" indent="-457200">
              <a:buAutoNum type="arabicPeriod"/>
            </a:pPr>
            <a:r>
              <a:rPr lang="en-US" sz="2000" dirty="0" smtClean="0"/>
              <a:t>Connect to Collaborate</a:t>
            </a:r>
          </a:p>
          <a:p>
            <a:pPr marL="457200" indent="-457200">
              <a:buAutoNum type="arabicPeriod"/>
            </a:pPr>
            <a:r>
              <a:rPr lang="en-US" sz="2000" dirty="0" smtClean="0"/>
              <a:t>Achieve Shared Understanding</a:t>
            </a:r>
          </a:p>
          <a:p>
            <a:pPr marL="457200" indent="-457200">
              <a:buAutoNum type="arabicPeriod"/>
            </a:pPr>
            <a:r>
              <a:rPr lang="en-US" sz="2000" dirty="0" smtClean="0"/>
              <a:t>Seek Community Review</a:t>
            </a:r>
          </a:p>
          <a:p>
            <a:pPr marL="457200" indent="-457200">
              <a:buAutoNum type="arabicPeriod"/>
            </a:pPr>
            <a:r>
              <a:rPr lang="en-US" sz="2000" dirty="0" smtClean="0"/>
              <a:t>Make Knowledge Claim</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4284" y="1502426"/>
            <a:ext cx="5951913" cy="1143000"/>
          </a:xfrm>
          <a:prstGeom prst="rect">
            <a:avLst/>
          </a:prstGeom>
        </p:spPr>
      </p:pic>
    </p:spTree>
    <p:extLst>
      <p:ext uri="{BB962C8B-B14F-4D97-AF65-F5344CB8AC3E}">
        <p14:creationId xmlns:p14="http://schemas.microsoft.com/office/powerpoint/2010/main" val="11325831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843113" y="1752600"/>
            <a:ext cx="10510687" cy="43496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defTabSz="457200">
              <a:spcBef>
                <a:spcPts val="0"/>
              </a:spcBef>
              <a:buNone/>
            </a:pPr>
            <a:r>
              <a:rPr lang="en-US" dirty="0">
                <a:ea typeface="Arial" charset="0"/>
                <a:cs typeface="Arial" charset="0"/>
              </a:rPr>
              <a:t>Becoming engaged with others and </a:t>
            </a:r>
            <a:r>
              <a:rPr lang="en-US" dirty="0" smtClean="0">
                <a:ea typeface="Arial" charset="0"/>
                <a:cs typeface="Arial" charset="0"/>
              </a:rPr>
              <a:t>sharing the responsibility to:</a:t>
            </a:r>
            <a:endParaRPr lang="en-US" dirty="0">
              <a:ea typeface="Arial" charset="0"/>
              <a:cs typeface="Arial" charset="0"/>
            </a:endParaRPr>
          </a:p>
          <a:p>
            <a:pPr marL="514350" indent="-457200" defTabSz="457200">
              <a:spcBef>
                <a:spcPts val="0"/>
              </a:spcBef>
            </a:pPr>
            <a:r>
              <a:rPr lang="en-US" sz="2800" dirty="0" smtClean="0">
                <a:ea typeface="Arial" charset="0"/>
                <a:cs typeface="Arial" charset="0"/>
              </a:rPr>
              <a:t>Create </a:t>
            </a:r>
            <a:r>
              <a:rPr lang="en-US" sz="2800" dirty="0">
                <a:ea typeface="Arial" charset="0"/>
                <a:cs typeface="Arial" charset="0"/>
              </a:rPr>
              <a:t>a welcoming climate</a:t>
            </a:r>
          </a:p>
          <a:p>
            <a:pPr marL="514350" indent="-457200" defTabSz="457200">
              <a:spcBef>
                <a:spcPts val="0"/>
              </a:spcBef>
            </a:pPr>
            <a:r>
              <a:rPr lang="en-US" sz="2800" dirty="0" smtClean="0">
                <a:ea typeface="Arial" charset="0"/>
                <a:cs typeface="Arial" charset="0"/>
              </a:rPr>
              <a:t>Establish </a:t>
            </a:r>
            <a:r>
              <a:rPr lang="en-US" sz="2800" dirty="0">
                <a:ea typeface="Arial" charset="0"/>
                <a:cs typeface="Arial" charset="0"/>
              </a:rPr>
              <a:t>relationships</a:t>
            </a:r>
          </a:p>
          <a:p>
            <a:pPr marL="514350" indent="-457200" defTabSz="457200">
              <a:spcBef>
                <a:spcPts val="0"/>
              </a:spcBef>
            </a:pPr>
            <a:r>
              <a:rPr lang="en-US" sz="2800" dirty="0" smtClean="0">
                <a:ea typeface="Arial" charset="0"/>
                <a:cs typeface="Arial" charset="0"/>
              </a:rPr>
              <a:t>Feel </a:t>
            </a:r>
            <a:r>
              <a:rPr lang="en-US" sz="2800" dirty="0">
                <a:ea typeface="Arial" charset="0"/>
                <a:cs typeface="Arial" charset="0"/>
              </a:rPr>
              <a:t>emotionally and cognitively </a:t>
            </a:r>
            <a:r>
              <a:rPr lang="en-US" sz="2800" dirty="0" smtClean="0">
                <a:ea typeface="Arial" charset="0"/>
                <a:cs typeface="Arial" charset="0"/>
              </a:rPr>
              <a:t>comfortable</a:t>
            </a:r>
          </a:p>
          <a:p>
            <a:pPr marL="514350" indent="-457200" defTabSz="457200">
              <a:spcBef>
                <a:spcPts val="0"/>
              </a:spcBef>
            </a:pPr>
            <a:r>
              <a:rPr lang="en-US" sz="2800" dirty="0" smtClean="0">
                <a:ea typeface="Arial" charset="0"/>
                <a:cs typeface="Arial" charset="0"/>
              </a:rPr>
              <a:t>Learn mindfully</a:t>
            </a:r>
          </a:p>
          <a:p>
            <a:pPr marL="57150" indent="0" defTabSz="457200">
              <a:spcBef>
                <a:spcPts val="0"/>
              </a:spcBef>
              <a:buNone/>
            </a:pPr>
            <a:endParaRPr lang="en-US" sz="3200" dirty="0" smtClean="0">
              <a:cs typeface="Arial" charset="0"/>
            </a:endParaRPr>
          </a:p>
        </p:txBody>
      </p:sp>
      <p:pic>
        <p:nvPicPr>
          <p:cNvPr id="6" name="Picture 2" descr="C:\Documents and Settings\wanstreet\Desktop\6-level pyramid-sm.jpg"/>
          <p:cNvPicPr>
            <a:picLocks noChangeAspect="1" noChangeArrowheads="1"/>
          </p:cNvPicPr>
          <p:nvPr/>
        </p:nvPicPr>
        <p:blipFill>
          <a:blip r:embed="rId3" cstate="print"/>
          <a:srcRect/>
          <a:stretch>
            <a:fillRect/>
          </a:stretch>
        </p:blipFill>
        <p:spPr bwMode="auto">
          <a:xfrm>
            <a:off x="10093036" y="387795"/>
            <a:ext cx="1427778" cy="1498600"/>
          </a:xfrm>
          <a:prstGeom prst="rect">
            <a:avLst/>
          </a:prstGeom>
          <a:noFill/>
        </p:spPr>
      </p:pic>
      <p:sp>
        <p:nvSpPr>
          <p:cNvPr id="8" name="Title 1"/>
          <p:cNvSpPr>
            <a:spLocks noGrp="1"/>
          </p:cNvSpPr>
          <p:nvPr>
            <p:ph type="title"/>
          </p:nvPr>
        </p:nvSpPr>
        <p:spPr>
          <a:xfrm>
            <a:off x="1097280" y="286604"/>
            <a:ext cx="10058400" cy="986020"/>
          </a:xfrm>
        </p:spPr>
        <p:txBody>
          <a:bodyPr>
            <a:normAutofit/>
          </a:bodyPr>
          <a:lstStyle/>
          <a:p>
            <a:r>
              <a:rPr lang="en-US" dirty="0" smtClean="0"/>
              <a:t>Commit to Learn</a:t>
            </a:r>
            <a:endParaRPr lang="en-US" dirty="0"/>
          </a:p>
        </p:txBody>
      </p:sp>
    </p:spTree>
    <p:extLst>
      <p:ext uri="{BB962C8B-B14F-4D97-AF65-F5344CB8AC3E}">
        <p14:creationId xmlns:p14="http://schemas.microsoft.com/office/powerpoint/2010/main" val="315568432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843113" y="1752600"/>
            <a:ext cx="10510687" cy="43496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defTabSz="457200">
              <a:spcBef>
                <a:spcPts val="0"/>
              </a:spcBef>
              <a:buNone/>
            </a:pPr>
            <a:r>
              <a:rPr lang="en-US" dirty="0" smtClean="0">
                <a:ea typeface="Arial" charset="0"/>
                <a:cs typeface="Arial" charset="0"/>
              </a:rPr>
              <a:t>Preparing for collaborative work:</a:t>
            </a:r>
            <a:endParaRPr lang="en-US" dirty="0">
              <a:ea typeface="Arial" charset="0"/>
              <a:cs typeface="Arial" charset="0"/>
            </a:endParaRPr>
          </a:p>
          <a:p>
            <a:pPr marL="514350" indent="-457200" defTabSz="457200">
              <a:spcBef>
                <a:spcPts val="0"/>
              </a:spcBef>
            </a:pPr>
            <a:r>
              <a:rPr lang="en-US" sz="2800" dirty="0" smtClean="0">
                <a:ea typeface="Arial" charset="0"/>
                <a:cs typeface="Arial" charset="0"/>
              </a:rPr>
              <a:t>Consider group norms</a:t>
            </a:r>
          </a:p>
          <a:p>
            <a:pPr marL="514350" indent="-457200" defTabSz="457200">
              <a:spcBef>
                <a:spcPts val="0"/>
              </a:spcBef>
            </a:pPr>
            <a:r>
              <a:rPr lang="en-US" sz="2800" dirty="0" smtClean="0">
                <a:ea typeface="Arial" charset="0"/>
                <a:cs typeface="Arial" charset="0"/>
              </a:rPr>
              <a:t>Formulate initial thoughts on collaborative work</a:t>
            </a:r>
            <a:endParaRPr lang="en-US" sz="2800" dirty="0">
              <a:ea typeface="Arial" charset="0"/>
              <a:cs typeface="Arial" charset="0"/>
            </a:endParaRPr>
          </a:p>
          <a:p>
            <a:pPr marL="57150" indent="0" defTabSz="457200">
              <a:spcBef>
                <a:spcPts val="0"/>
              </a:spcBef>
              <a:buNone/>
            </a:pPr>
            <a:r>
              <a:rPr lang="en-US" dirty="0">
                <a:ea typeface="Arial" charset="0"/>
                <a:cs typeface="Arial" charset="0"/>
              </a:rPr>
              <a:t/>
            </a:r>
            <a:br>
              <a:rPr lang="en-US" dirty="0">
                <a:ea typeface="Arial" charset="0"/>
                <a:cs typeface="Arial" charset="0"/>
              </a:rPr>
            </a:br>
            <a:endParaRPr lang="en-US" dirty="0" smtClean="0">
              <a:ea typeface="Arial" charset="0"/>
              <a:cs typeface="Arial" charset="0"/>
            </a:endParaRPr>
          </a:p>
          <a:p>
            <a:pPr marL="57150" indent="0" defTabSz="457200">
              <a:spcBef>
                <a:spcPts val="0"/>
              </a:spcBef>
              <a:buNone/>
            </a:pPr>
            <a:endParaRPr lang="en-US" sz="3200" dirty="0" smtClean="0">
              <a:cs typeface="Arial" charset="0"/>
            </a:endParaRPr>
          </a:p>
        </p:txBody>
      </p:sp>
      <p:pic>
        <p:nvPicPr>
          <p:cNvPr id="6" name="Picture 2" descr="C:\Documents and Settings\wanstreet\Desktop\6-level pyramid-sm.jpg"/>
          <p:cNvPicPr>
            <a:picLocks noChangeAspect="1" noChangeArrowheads="1"/>
          </p:cNvPicPr>
          <p:nvPr/>
        </p:nvPicPr>
        <p:blipFill>
          <a:blip r:embed="rId3" cstate="print"/>
          <a:srcRect/>
          <a:stretch>
            <a:fillRect/>
          </a:stretch>
        </p:blipFill>
        <p:spPr bwMode="auto">
          <a:xfrm>
            <a:off x="10093036" y="387795"/>
            <a:ext cx="1427778" cy="1498600"/>
          </a:xfrm>
          <a:prstGeom prst="rect">
            <a:avLst/>
          </a:prstGeom>
          <a:noFill/>
        </p:spPr>
      </p:pic>
      <p:sp>
        <p:nvSpPr>
          <p:cNvPr id="8" name="Title 1"/>
          <p:cNvSpPr>
            <a:spLocks noGrp="1"/>
          </p:cNvSpPr>
          <p:nvPr>
            <p:ph type="title"/>
          </p:nvPr>
        </p:nvSpPr>
        <p:spPr>
          <a:xfrm>
            <a:off x="1097280" y="286604"/>
            <a:ext cx="10058400" cy="986020"/>
          </a:xfrm>
        </p:spPr>
        <p:txBody>
          <a:bodyPr>
            <a:normAutofit/>
          </a:bodyPr>
          <a:lstStyle/>
          <a:p>
            <a:r>
              <a:rPr lang="en-US" dirty="0" smtClean="0"/>
              <a:t>Become Ready to Participate</a:t>
            </a:r>
            <a:endParaRPr lang="en-US" dirty="0"/>
          </a:p>
        </p:txBody>
      </p:sp>
    </p:spTree>
    <p:extLst>
      <p:ext uri="{BB962C8B-B14F-4D97-AF65-F5344CB8AC3E}">
        <p14:creationId xmlns:p14="http://schemas.microsoft.com/office/powerpoint/2010/main" val="185142334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843113" y="1752600"/>
            <a:ext cx="10510687" cy="43496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defTabSz="457200">
              <a:spcBef>
                <a:spcPts val="0"/>
              </a:spcBef>
              <a:buNone/>
            </a:pPr>
            <a:r>
              <a:rPr lang="en-US" dirty="0" smtClean="0">
                <a:ea typeface="Arial" charset="0"/>
                <a:cs typeface="Arial" charset="0"/>
              </a:rPr>
              <a:t>Working together in these ways:</a:t>
            </a:r>
            <a:endParaRPr lang="en-US" dirty="0">
              <a:ea typeface="Arial" charset="0"/>
              <a:cs typeface="Arial" charset="0"/>
            </a:endParaRPr>
          </a:p>
          <a:p>
            <a:pPr marL="514350" indent="-457200" defTabSz="457200">
              <a:spcBef>
                <a:spcPts val="0"/>
              </a:spcBef>
            </a:pPr>
            <a:r>
              <a:rPr lang="en-US" sz="2800" dirty="0" smtClean="0">
                <a:ea typeface="Arial" charset="0"/>
                <a:cs typeface="Arial" charset="0"/>
              </a:rPr>
              <a:t>Brainstorming</a:t>
            </a:r>
          </a:p>
          <a:p>
            <a:pPr marL="514350" indent="-457200" defTabSz="457200">
              <a:spcBef>
                <a:spcPts val="0"/>
              </a:spcBef>
            </a:pPr>
            <a:r>
              <a:rPr lang="en-US" sz="2800" dirty="0" smtClean="0">
                <a:ea typeface="Arial" charset="0"/>
                <a:cs typeface="Arial" charset="0"/>
              </a:rPr>
              <a:t>Exploring all points of view</a:t>
            </a:r>
          </a:p>
          <a:p>
            <a:pPr marL="514350" indent="-457200" defTabSz="457200">
              <a:spcBef>
                <a:spcPts val="0"/>
              </a:spcBef>
            </a:pPr>
            <a:r>
              <a:rPr lang="en-US" sz="2800" dirty="0" smtClean="0">
                <a:ea typeface="Arial" charset="0"/>
                <a:cs typeface="Arial" charset="0"/>
              </a:rPr>
              <a:t>Challenging perceptions</a:t>
            </a:r>
          </a:p>
          <a:p>
            <a:pPr marL="514350" indent="-457200" defTabSz="457200">
              <a:spcBef>
                <a:spcPts val="0"/>
              </a:spcBef>
            </a:pPr>
            <a:r>
              <a:rPr lang="en-US" sz="2800" dirty="0" smtClean="0">
                <a:ea typeface="Arial" charset="0"/>
                <a:cs typeface="Arial" charset="0"/>
              </a:rPr>
              <a:t>Ensuring equality of voices</a:t>
            </a:r>
          </a:p>
          <a:p>
            <a:pPr marL="514350" indent="-457200" defTabSz="457200">
              <a:spcBef>
                <a:spcPts val="0"/>
              </a:spcBef>
            </a:pPr>
            <a:r>
              <a:rPr lang="en-US" sz="2800" dirty="0" smtClean="0">
                <a:ea typeface="Arial" charset="0"/>
                <a:cs typeface="Arial" charset="0"/>
              </a:rPr>
              <a:t>Embracing others’ perspectives</a:t>
            </a:r>
            <a:endParaRPr lang="en-US" sz="2800" dirty="0">
              <a:ea typeface="Arial" charset="0"/>
              <a:cs typeface="Arial" charset="0"/>
            </a:endParaRPr>
          </a:p>
          <a:p>
            <a:pPr marL="57150" indent="0" defTabSz="457200">
              <a:spcBef>
                <a:spcPts val="0"/>
              </a:spcBef>
              <a:buNone/>
            </a:pPr>
            <a:r>
              <a:rPr lang="en-US" dirty="0">
                <a:ea typeface="Arial" charset="0"/>
                <a:cs typeface="Arial" charset="0"/>
              </a:rPr>
              <a:t/>
            </a:r>
            <a:br>
              <a:rPr lang="en-US" dirty="0">
                <a:ea typeface="Arial" charset="0"/>
                <a:cs typeface="Arial" charset="0"/>
              </a:rPr>
            </a:br>
            <a:endParaRPr lang="en-US" dirty="0" smtClean="0">
              <a:ea typeface="Arial" charset="0"/>
              <a:cs typeface="Arial" charset="0"/>
            </a:endParaRPr>
          </a:p>
          <a:p>
            <a:pPr marL="57150" indent="0" defTabSz="457200">
              <a:spcBef>
                <a:spcPts val="0"/>
              </a:spcBef>
              <a:buNone/>
            </a:pPr>
            <a:endParaRPr lang="en-US" sz="3200" dirty="0" smtClean="0">
              <a:cs typeface="Arial" charset="0"/>
            </a:endParaRPr>
          </a:p>
        </p:txBody>
      </p:sp>
      <p:pic>
        <p:nvPicPr>
          <p:cNvPr id="6" name="Picture 2" descr="C:\Documents and Settings\wanstreet\Desktop\6-level pyramid-sm.jpg"/>
          <p:cNvPicPr>
            <a:picLocks noChangeAspect="1" noChangeArrowheads="1"/>
          </p:cNvPicPr>
          <p:nvPr/>
        </p:nvPicPr>
        <p:blipFill>
          <a:blip r:embed="rId3" cstate="print"/>
          <a:srcRect/>
          <a:stretch>
            <a:fillRect/>
          </a:stretch>
        </p:blipFill>
        <p:spPr bwMode="auto">
          <a:xfrm>
            <a:off x="10093036" y="387795"/>
            <a:ext cx="1427778" cy="1498600"/>
          </a:xfrm>
          <a:prstGeom prst="rect">
            <a:avLst/>
          </a:prstGeom>
          <a:noFill/>
        </p:spPr>
      </p:pic>
      <p:sp>
        <p:nvSpPr>
          <p:cNvPr id="8" name="Title 1"/>
          <p:cNvSpPr>
            <a:spLocks noGrp="1"/>
          </p:cNvSpPr>
          <p:nvPr>
            <p:ph type="title"/>
          </p:nvPr>
        </p:nvSpPr>
        <p:spPr>
          <a:xfrm>
            <a:off x="1097280" y="286604"/>
            <a:ext cx="10058400" cy="986020"/>
          </a:xfrm>
        </p:spPr>
        <p:txBody>
          <a:bodyPr>
            <a:normAutofit/>
          </a:bodyPr>
          <a:lstStyle/>
          <a:p>
            <a:r>
              <a:rPr lang="en-US" dirty="0" smtClean="0"/>
              <a:t>Connect to Collaborate</a:t>
            </a:r>
            <a:endParaRPr lang="en-US" dirty="0"/>
          </a:p>
        </p:txBody>
      </p:sp>
    </p:spTree>
    <p:extLst>
      <p:ext uri="{BB962C8B-B14F-4D97-AF65-F5344CB8AC3E}">
        <p14:creationId xmlns:p14="http://schemas.microsoft.com/office/powerpoint/2010/main" val="423891622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843113" y="1752600"/>
            <a:ext cx="10510687" cy="43496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defTabSz="457200">
              <a:spcBef>
                <a:spcPts val="0"/>
              </a:spcBef>
              <a:buNone/>
            </a:pPr>
            <a:r>
              <a:rPr lang="en-US" dirty="0" smtClean="0">
                <a:ea typeface="Arial" charset="0"/>
                <a:cs typeface="Arial" charset="0"/>
              </a:rPr>
              <a:t>With well-defined outcomes, group members can:</a:t>
            </a:r>
          </a:p>
          <a:p>
            <a:pPr marL="514350" indent="-457200" defTabSz="457200">
              <a:spcBef>
                <a:spcPts val="0"/>
              </a:spcBef>
            </a:pPr>
            <a:r>
              <a:rPr lang="en-US" sz="2800" dirty="0" smtClean="0">
                <a:ea typeface="Arial" charset="0"/>
                <a:cs typeface="Arial" charset="0"/>
              </a:rPr>
              <a:t>Create a joint perspective</a:t>
            </a:r>
          </a:p>
          <a:p>
            <a:pPr marL="514350" indent="-457200" defTabSz="457200">
              <a:spcBef>
                <a:spcPts val="0"/>
              </a:spcBef>
            </a:pPr>
            <a:r>
              <a:rPr lang="en-US" sz="2800" dirty="0" smtClean="0">
                <a:ea typeface="Arial" charset="0"/>
                <a:cs typeface="Arial" charset="0"/>
              </a:rPr>
              <a:t>Accept the new position and meaning</a:t>
            </a:r>
          </a:p>
          <a:p>
            <a:pPr marL="514350" indent="-457200" defTabSz="457200">
              <a:spcBef>
                <a:spcPts val="0"/>
              </a:spcBef>
            </a:pPr>
            <a:endParaRPr lang="en-US" dirty="0" smtClean="0">
              <a:ea typeface="Arial" charset="0"/>
              <a:cs typeface="Arial" charset="0"/>
            </a:endParaRPr>
          </a:p>
          <a:p>
            <a:pPr marL="57150" indent="0" defTabSz="457200">
              <a:spcBef>
                <a:spcPts val="0"/>
              </a:spcBef>
              <a:buNone/>
            </a:pPr>
            <a:endParaRPr lang="en-US" sz="3200" dirty="0" smtClean="0">
              <a:cs typeface="Arial" charset="0"/>
            </a:endParaRPr>
          </a:p>
        </p:txBody>
      </p:sp>
      <p:pic>
        <p:nvPicPr>
          <p:cNvPr id="6" name="Picture 2" descr="C:\Documents and Settings\wanstreet\Desktop\6-level pyramid-sm.jpg"/>
          <p:cNvPicPr>
            <a:picLocks noChangeAspect="1" noChangeArrowheads="1"/>
          </p:cNvPicPr>
          <p:nvPr/>
        </p:nvPicPr>
        <p:blipFill>
          <a:blip r:embed="rId3" cstate="print"/>
          <a:srcRect/>
          <a:stretch>
            <a:fillRect/>
          </a:stretch>
        </p:blipFill>
        <p:spPr bwMode="auto">
          <a:xfrm>
            <a:off x="10093036" y="387795"/>
            <a:ext cx="1427778" cy="1498600"/>
          </a:xfrm>
          <a:prstGeom prst="rect">
            <a:avLst/>
          </a:prstGeom>
          <a:noFill/>
        </p:spPr>
      </p:pic>
      <p:sp>
        <p:nvSpPr>
          <p:cNvPr id="8" name="Title 1"/>
          <p:cNvSpPr>
            <a:spLocks noGrp="1"/>
          </p:cNvSpPr>
          <p:nvPr>
            <p:ph type="title"/>
          </p:nvPr>
        </p:nvSpPr>
        <p:spPr>
          <a:xfrm>
            <a:off x="1097280" y="286604"/>
            <a:ext cx="10058400" cy="986020"/>
          </a:xfrm>
        </p:spPr>
        <p:txBody>
          <a:bodyPr>
            <a:normAutofit/>
          </a:bodyPr>
          <a:lstStyle/>
          <a:p>
            <a:r>
              <a:rPr lang="en-US" dirty="0" smtClean="0"/>
              <a:t>Achieve Shared Understanding</a:t>
            </a:r>
            <a:endParaRPr lang="en-US" dirty="0"/>
          </a:p>
        </p:txBody>
      </p:sp>
    </p:spTree>
    <p:extLst>
      <p:ext uri="{BB962C8B-B14F-4D97-AF65-F5344CB8AC3E}">
        <p14:creationId xmlns:p14="http://schemas.microsoft.com/office/powerpoint/2010/main" val="335049368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843113" y="1752600"/>
            <a:ext cx="10510687" cy="43496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defTabSz="457200">
              <a:spcBef>
                <a:spcPts val="0"/>
              </a:spcBef>
              <a:buNone/>
            </a:pPr>
            <a:r>
              <a:rPr lang="en-US" dirty="0" smtClean="0">
                <a:ea typeface="Arial" charset="0"/>
                <a:cs typeface="Arial" charset="0"/>
              </a:rPr>
              <a:t>Seeking and incorporating feedback that addresses these questions:</a:t>
            </a:r>
          </a:p>
          <a:p>
            <a:pPr marL="514350" indent="-457200" defTabSz="457200">
              <a:spcBef>
                <a:spcPts val="0"/>
              </a:spcBef>
            </a:pPr>
            <a:r>
              <a:rPr lang="en-US" sz="2800" dirty="0" smtClean="0">
                <a:ea typeface="Arial" charset="0"/>
                <a:cs typeface="Arial" charset="0"/>
              </a:rPr>
              <a:t>Does the work add to the canon of knowledge?</a:t>
            </a:r>
          </a:p>
          <a:p>
            <a:pPr marL="514350" indent="-457200" defTabSz="457200">
              <a:spcBef>
                <a:spcPts val="0"/>
              </a:spcBef>
            </a:pPr>
            <a:r>
              <a:rPr lang="en-US" sz="2800" dirty="0" smtClean="0">
                <a:ea typeface="Arial" charset="0"/>
                <a:cs typeface="Arial" charset="0"/>
              </a:rPr>
              <a:t>Is it novel?</a:t>
            </a:r>
          </a:p>
          <a:p>
            <a:pPr marL="514350" indent="-457200" defTabSz="457200">
              <a:spcBef>
                <a:spcPts val="0"/>
              </a:spcBef>
            </a:pPr>
            <a:r>
              <a:rPr lang="en-US" sz="2800" dirty="0" smtClean="0">
                <a:ea typeface="Arial" charset="0"/>
                <a:cs typeface="Arial" charset="0"/>
              </a:rPr>
              <a:t>Does it include relevant prior work?</a:t>
            </a:r>
          </a:p>
          <a:p>
            <a:pPr marL="514350" indent="-457200" defTabSz="457200">
              <a:spcBef>
                <a:spcPts val="0"/>
              </a:spcBef>
            </a:pPr>
            <a:r>
              <a:rPr lang="en-US" sz="2800" dirty="0" smtClean="0">
                <a:ea typeface="Arial" charset="0"/>
                <a:cs typeface="Arial" charset="0"/>
              </a:rPr>
              <a:t>Are the claims reasonable and supportable?</a:t>
            </a:r>
          </a:p>
          <a:p>
            <a:pPr marL="514350" indent="-457200" defTabSz="457200">
              <a:spcBef>
                <a:spcPts val="0"/>
              </a:spcBef>
            </a:pPr>
            <a:r>
              <a:rPr lang="en-US" sz="2800" dirty="0" smtClean="0">
                <a:ea typeface="Arial" charset="0"/>
                <a:cs typeface="Arial" charset="0"/>
              </a:rPr>
              <a:t>Is the information presented clearly?</a:t>
            </a:r>
          </a:p>
          <a:p>
            <a:pPr marL="514350" indent="-457200" defTabSz="457200">
              <a:spcBef>
                <a:spcPts val="0"/>
              </a:spcBef>
            </a:pPr>
            <a:endParaRPr lang="en-US" dirty="0" smtClean="0">
              <a:ea typeface="Arial" charset="0"/>
              <a:cs typeface="Arial" charset="0"/>
            </a:endParaRPr>
          </a:p>
          <a:p>
            <a:pPr marL="57150" indent="0" defTabSz="457200">
              <a:spcBef>
                <a:spcPts val="0"/>
              </a:spcBef>
              <a:buNone/>
            </a:pPr>
            <a:endParaRPr lang="en-US" sz="3200" dirty="0" smtClean="0">
              <a:cs typeface="Arial" charset="0"/>
            </a:endParaRPr>
          </a:p>
        </p:txBody>
      </p:sp>
      <p:pic>
        <p:nvPicPr>
          <p:cNvPr id="6" name="Picture 2" descr="C:\Documents and Settings\wanstreet\Desktop\6-level pyramid-sm.jpg"/>
          <p:cNvPicPr>
            <a:picLocks noChangeAspect="1" noChangeArrowheads="1"/>
          </p:cNvPicPr>
          <p:nvPr/>
        </p:nvPicPr>
        <p:blipFill>
          <a:blip r:embed="rId3" cstate="print"/>
          <a:srcRect/>
          <a:stretch>
            <a:fillRect/>
          </a:stretch>
        </p:blipFill>
        <p:spPr bwMode="auto">
          <a:xfrm>
            <a:off x="10093036" y="387795"/>
            <a:ext cx="1427778" cy="1498600"/>
          </a:xfrm>
          <a:prstGeom prst="rect">
            <a:avLst/>
          </a:prstGeom>
          <a:noFill/>
        </p:spPr>
      </p:pic>
      <p:sp>
        <p:nvSpPr>
          <p:cNvPr id="8" name="Title 1"/>
          <p:cNvSpPr>
            <a:spLocks noGrp="1"/>
          </p:cNvSpPr>
          <p:nvPr>
            <p:ph type="title"/>
          </p:nvPr>
        </p:nvSpPr>
        <p:spPr>
          <a:xfrm>
            <a:off x="1097280" y="286604"/>
            <a:ext cx="10058400" cy="986020"/>
          </a:xfrm>
        </p:spPr>
        <p:txBody>
          <a:bodyPr>
            <a:normAutofit/>
          </a:bodyPr>
          <a:lstStyle/>
          <a:p>
            <a:r>
              <a:rPr lang="en-US" dirty="0" smtClean="0"/>
              <a:t>Seek Community Review</a:t>
            </a:r>
            <a:endParaRPr lang="en-US" dirty="0"/>
          </a:p>
        </p:txBody>
      </p:sp>
    </p:spTree>
    <p:extLst>
      <p:ext uri="{BB962C8B-B14F-4D97-AF65-F5344CB8AC3E}">
        <p14:creationId xmlns:p14="http://schemas.microsoft.com/office/powerpoint/2010/main" val="203183221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843113" y="1752600"/>
            <a:ext cx="10510687" cy="43496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457200" defTabSz="457200">
              <a:spcBef>
                <a:spcPts val="0"/>
              </a:spcBef>
            </a:pPr>
            <a:r>
              <a:rPr lang="en-US" dirty="0" smtClean="0">
                <a:ea typeface="Arial" charset="0"/>
                <a:cs typeface="Arial" charset="0"/>
              </a:rPr>
              <a:t>A contribution that pushes the group’s understanding about an issue beyond the existing public knowledge.</a:t>
            </a:r>
          </a:p>
          <a:p>
            <a:pPr marL="514350" indent="-457200" defTabSz="457200">
              <a:spcBef>
                <a:spcPts val="0"/>
              </a:spcBef>
            </a:pPr>
            <a:r>
              <a:rPr lang="en-US" dirty="0" smtClean="0">
                <a:ea typeface="Arial" charset="0"/>
                <a:cs typeface="Arial" charset="0"/>
              </a:rPr>
              <a:t>A way to understand an issue that improves on earlier ways of understanding and that can contribute to the learning of another group.</a:t>
            </a:r>
          </a:p>
          <a:p>
            <a:pPr marL="514350" indent="-457200" defTabSz="457200">
              <a:spcBef>
                <a:spcPts val="0"/>
              </a:spcBef>
            </a:pPr>
            <a:endParaRPr lang="en-US" dirty="0">
              <a:ea typeface="Arial" charset="0"/>
              <a:cs typeface="Arial" charset="0"/>
            </a:endParaRPr>
          </a:p>
          <a:p>
            <a:pPr marL="514350" indent="-457200" defTabSz="457200">
              <a:spcBef>
                <a:spcPts val="0"/>
              </a:spcBef>
            </a:pPr>
            <a:endParaRPr lang="en-US" dirty="0" smtClean="0">
              <a:ea typeface="Arial" charset="0"/>
              <a:cs typeface="Arial" charset="0"/>
            </a:endParaRPr>
          </a:p>
          <a:p>
            <a:pPr marL="57150" indent="0" defTabSz="457200">
              <a:spcBef>
                <a:spcPts val="0"/>
              </a:spcBef>
              <a:buNone/>
            </a:pPr>
            <a:endParaRPr lang="en-US" sz="3200" dirty="0" smtClean="0">
              <a:cs typeface="Arial" charset="0"/>
            </a:endParaRPr>
          </a:p>
        </p:txBody>
      </p:sp>
      <p:pic>
        <p:nvPicPr>
          <p:cNvPr id="6" name="Picture 2" descr="C:\Documents and Settings\wanstreet\Desktop\6-level pyramid-sm.jpg"/>
          <p:cNvPicPr>
            <a:picLocks noChangeAspect="1" noChangeArrowheads="1"/>
          </p:cNvPicPr>
          <p:nvPr/>
        </p:nvPicPr>
        <p:blipFill>
          <a:blip r:embed="rId3" cstate="print"/>
          <a:srcRect/>
          <a:stretch>
            <a:fillRect/>
          </a:stretch>
        </p:blipFill>
        <p:spPr bwMode="auto">
          <a:xfrm>
            <a:off x="10093036" y="387795"/>
            <a:ext cx="1427778" cy="1498600"/>
          </a:xfrm>
          <a:prstGeom prst="rect">
            <a:avLst/>
          </a:prstGeom>
          <a:noFill/>
        </p:spPr>
      </p:pic>
      <p:sp>
        <p:nvSpPr>
          <p:cNvPr id="8" name="Title 1"/>
          <p:cNvSpPr>
            <a:spLocks noGrp="1"/>
          </p:cNvSpPr>
          <p:nvPr>
            <p:ph type="title"/>
          </p:nvPr>
        </p:nvSpPr>
        <p:spPr>
          <a:xfrm>
            <a:off x="1097280" y="286604"/>
            <a:ext cx="10058400" cy="986020"/>
          </a:xfrm>
        </p:spPr>
        <p:txBody>
          <a:bodyPr>
            <a:normAutofit/>
          </a:bodyPr>
          <a:lstStyle/>
          <a:p>
            <a:r>
              <a:rPr lang="en-US" dirty="0"/>
              <a:t>M</a:t>
            </a:r>
            <a:r>
              <a:rPr lang="en-US" dirty="0" smtClean="0"/>
              <a:t>ake Knowledge Claim</a:t>
            </a:r>
            <a:endParaRPr lang="en-US" dirty="0"/>
          </a:p>
        </p:txBody>
      </p:sp>
    </p:spTree>
    <p:extLst>
      <p:ext uri="{BB962C8B-B14F-4D97-AF65-F5344CB8AC3E}">
        <p14:creationId xmlns:p14="http://schemas.microsoft.com/office/powerpoint/2010/main" val="395002149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10 Reference</a:t>
            </a:r>
            <a:endParaRPr lang="en-US" dirty="0"/>
          </a:p>
        </p:txBody>
      </p:sp>
      <p:sp>
        <p:nvSpPr>
          <p:cNvPr id="3" name="Content Placeholder 2"/>
          <p:cNvSpPr>
            <a:spLocks noGrp="1"/>
          </p:cNvSpPr>
          <p:nvPr>
            <p:ph idx="1"/>
          </p:nvPr>
        </p:nvSpPr>
        <p:spPr/>
        <p:txBody>
          <a:bodyPr/>
          <a:lstStyle/>
          <a:p>
            <a:pPr marL="457200" indent="-457200">
              <a:buNone/>
            </a:pPr>
            <a:r>
              <a:rPr lang="en-US" dirty="0"/>
              <a:t>Stein, D. S., &amp; Wanstreet, C. E. (2017).  </a:t>
            </a:r>
            <a:r>
              <a:rPr lang="en-US" i="1" dirty="0"/>
              <a:t>Jump-start your online classroom: Mastering five challenges in five days. </a:t>
            </a:r>
            <a:r>
              <a:rPr lang="en-US" dirty="0"/>
              <a:t>Sterling, VA: Stylus Publishing.</a:t>
            </a:r>
          </a:p>
          <a:p>
            <a:endParaRPr lang="en-US" dirty="0"/>
          </a:p>
        </p:txBody>
      </p:sp>
    </p:spTree>
    <p:extLst>
      <p:ext uri="{BB962C8B-B14F-4D97-AF65-F5344CB8AC3E}">
        <p14:creationId xmlns:p14="http://schemas.microsoft.com/office/powerpoint/2010/main" val="6674690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2287</TotalTime>
  <Words>6553</Words>
  <Application>Microsoft Office PowerPoint</Application>
  <PresentationFormat>Widescreen</PresentationFormat>
  <Paragraphs>718</Paragraphs>
  <Slides>110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110</vt:i4>
      </vt:variant>
    </vt:vector>
  </HeadingPairs>
  <TitlesOfParts>
    <vt:vector size="114" baseType="lpstr">
      <vt:lpstr>Arial</vt:lpstr>
      <vt:lpstr>Calibri</vt:lpstr>
      <vt:lpstr>Calibri Light</vt:lpstr>
      <vt:lpstr>Retrospect</vt:lpstr>
      <vt:lpstr>The Online Environment</vt:lpstr>
      <vt:lpstr>Learning Outcomes</vt:lpstr>
      <vt:lpstr>Elements of the Online Environment</vt:lpstr>
      <vt:lpstr>Social Practices</vt:lpstr>
      <vt:lpstr>Tools</vt:lpstr>
      <vt:lpstr>Participants</vt:lpstr>
      <vt:lpstr>Learning Communities</vt:lpstr>
      <vt:lpstr>Outcomes</vt:lpstr>
      <vt:lpstr>Interaction Creates Meaningful Environment </vt:lpstr>
      <vt:lpstr>Five Challenges for First-Time Online Instructors</vt:lpstr>
      <vt:lpstr>Relating Online Elements to the Five Challenges</vt:lpstr>
      <vt:lpstr>Chapter 1 References</vt:lpstr>
      <vt:lpstr>PowerPoint Presentation</vt:lpstr>
      <vt:lpstr>Are You Ready to Teach Online?</vt:lpstr>
      <vt:lpstr>Learning Outcomes</vt:lpstr>
      <vt:lpstr>What is e-Teaching?</vt:lpstr>
      <vt:lpstr>Is e-Teaching Really Different?</vt:lpstr>
      <vt:lpstr>Online Instructor Competencies</vt:lpstr>
      <vt:lpstr>Relating Challenges to Competencies </vt:lpstr>
      <vt:lpstr>Good Instructional Practice</vt:lpstr>
      <vt:lpstr>Are You Ready to Teach Online?</vt:lpstr>
      <vt:lpstr>Chapter 2 References</vt:lpstr>
      <vt:lpstr>PowerPoint Presentation</vt:lpstr>
      <vt:lpstr>Addressing Concerns About Teaching Online</vt:lpstr>
      <vt:lpstr>Learning Outcomes</vt:lpstr>
      <vt:lpstr>Philosophy of Online Instruction</vt:lpstr>
      <vt:lpstr>Common Concerns About Online Teaching</vt:lpstr>
      <vt:lpstr>Where is the Virtual Classroom?</vt:lpstr>
      <vt:lpstr>How Is Time Different?</vt:lpstr>
      <vt:lpstr>How is Space Different?</vt:lpstr>
      <vt:lpstr>How Do I Manage Presentation of Content?</vt:lpstr>
      <vt:lpstr>Develop a Course Plan</vt:lpstr>
      <vt:lpstr>Prepare a Course Calendar</vt:lpstr>
      <vt:lpstr>How Does My Teaching Persona Change?</vt:lpstr>
      <vt:lpstr>Addressing Concerns About Teaching Online</vt:lpstr>
      <vt:lpstr>Chapter 3 References</vt:lpstr>
      <vt:lpstr>PowerPoint Presentation</vt:lpstr>
      <vt:lpstr>Thinking and Acting Like an Online Instructor</vt:lpstr>
      <vt:lpstr>Learning Outcomes</vt:lpstr>
      <vt:lpstr>Be Present</vt:lpstr>
      <vt:lpstr>Develop a Time Management Plan</vt:lpstr>
      <vt:lpstr>Develop a Communication Plan </vt:lpstr>
      <vt:lpstr>Be Balanced and Comfortable</vt:lpstr>
      <vt:lpstr>Establish an Online Persona</vt:lpstr>
      <vt:lpstr>Thinking and Acting Like an Online Instructor</vt:lpstr>
      <vt:lpstr>Chapter 4 Reference</vt:lpstr>
      <vt:lpstr>PowerPoint Presentation</vt:lpstr>
      <vt:lpstr>Building Spaces and Places for Learning</vt:lpstr>
      <vt:lpstr>Learning Outcomes</vt:lpstr>
      <vt:lpstr>Interaction: A Key Component</vt:lpstr>
      <vt:lpstr>   Learner-Content Interaction </vt:lpstr>
      <vt:lpstr>   Learner-instructor Interaction </vt:lpstr>
      <vt:lpstr>   Learner-Learner Interaction </vt:lpstr>
      <vt:lpstr>   Learner-Self Interaction </vt:lpstr>
      <vt:lpstr>   Instructor-and-Learner-Interface Interaction </vt:lpstr>
      <vt:lpstr>Teaching and Learning Spaces</vt:lpstr>
      <vt:lpstr>First Space: Weekly Content</vt:lpstr>
      <vt:lpstr>Second Space: Reflective</vt:lpstr>
      <vt:lpstr>Third Space: Sharing</vt:lpstr>
      <vt:lpstr>Fourth Space: Break Room</vt:lpstr>
      <vt:lpstr>Fifth Space: Community</vt:lpstr>
      <vt:lpstr>Building Spaces and Places for Learning</vt:lpstr>
      <vt:lpstr>Chapter 5 References</vt:lpstr>
      <vt:lpstr>PowerPoint Presentation</vt:lpstr>
      <vt:lpstr>Preparing Your Students for Online Learning</vt:lpstr>
      <vt:lpstr>Learning Outcomes</vt:lpstr>
      <vt:lpstr>Social Presence</vt:lpstr>
      <vt:lpstr>Create a Connection</vt:lpstr>
      <vt:lpstr>Send a Welcome Message</vt:lpstr>
      <vt:lpstr>Help Learners Navigate the Course </vt:lpstr>
      <vt:lpstr>Introduce Yourselves </vt:lpstr>
      <vt:lpstr>Post News Announcements</vt:lpstr>
      <vt:lpstr>Preparing Your Students for Online Learning</vt:lpstr>
      <vt:lpstr>Chapter 6 References</vt:lpstr>
      <vt:lpstr>PowerPoint Presentation</vt:lpstr>
      <vt:lpstr>Managing and Facilitating the Online Classroom</vt:lpstr>
      <vt:lpstr>Learning Outcomes</vt:lpstr>
      <vt:lpstr>Teaching Presence</vt:lpstr>
      <vt:lpstr>Create a Discussion Participation Schedule</vt:lpstr>
      <vt:lpstr>Participate in Discussions</vt:lpstr>
      <vt:lpstr>Monitor Discussions</vt:lpstr>
      <vt:lpstr>Facilitating Group Work</vt:lpstr>
      <vt:lpstr>How to Facilitate Teaching Presence</vt:lpstr>
      <vt:lpstr>Managing and Facilitating the Online Classroom</vt:lpstr>
      <vt:lpstr>Chapter 7 References</vt:lpstr>
      <vt:lpstr>PowerPoint Presentation</vt:lpstr>
      <vt:lpstr>Assessing Learning in the Online Classroom</vt:lpstr>
      <vt:lpstr>Learning Outcomes</vt:lpstr>
      <vt:lpstr>Types of Feedback</vt:lpstr>
      <vt:lpstr>Learner Reaction Tools</vt:lpstr>
      <vt:lpstr>Five Assessment Practices</vt:lpstr>
      <vt:lpstr>Group Self-Assessment</vt:lpstr>
      <vt:lpstr>Assessing Learner Outcomes</vt:lpstr>
      <vt:lpstr>Chapter 8 References</vt:lpstr>
      <vt:lpstr>PowerPoint Presentation</vt:lpstr>
      <vt:lpstr>Reflecting on Your Experience</vt:lpstr>
      <vt:lpstr>Practice and Reflection on Practice</vt:lpstr>
      <vt:lpstr>Characteristics of Excellent Instructors </vt:lpstr>
      <vt:lpstr>How to Meet the Five Challenges</vt:lpstr>
      <vt:lpstr>Chapter 9 References</vt:lpstr>
      <vt:lpstr>PowerPoint Presentation</vt:lpstr>
      <vt:lpstr>Challenge for the Future: Building Knowledge</vt:lpstr>
      <vt:lpstr>Future Challenge: Building Knowledge</vt:lpstr>
      <vt:lpstr>Commit to Learn</vt:lpstr>
      <vt:lpstr>Become Ready to Participate</vt:lpstr>
      <vt:lpstr>Connect to Collaborate</vt:lpstr>
      <vt:lpstr>Achieve Shared Understanding</vt:lpstr>
      <vt:lpstr>Seek Community Review</vt:lpstr>
      <vt:lpstr>Make Knowledge Claim</vt:lpstr>
      <vt:lpstr>Chapter 10 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Jump-Start Your Online Classroom</dc:title>
  <dc:creator>Constance Wanstreet</dc:creator>
  <cp:lastModifiedBy>Constance Wanstreet</cp:lastModifiedBy>
  <cp:revision>87</cp:revision>
  <dcterms:created xsi:type="dcterms:W3CDTF">2017-05-03T12:44:08Z</dcterms:created>
  <dcterms:modified xsi:type="dcterms:W3CDTF">2017-07-23T19:25:40Z</dcterms:modified>
</cp:coreProperties>
</file>